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4" r:id="rId1"/>
  </p:sldMasterIdLst>
  <p:notesMasterIdLst>
    <p:notesMasterId r:id="rId50"/>
  </p:notesMasterIdLst>
  <p:handoutMasterIdLst>
    <p:handoutMasterId r:id="rId51"/>
  </p:handoutMasterIdLst>
  <p:sldIdLst>
    <p:sldId id="257" r:id="rId2"/>
    <p:sldId id="266" r:id="rId3"/>
    <p:sldId id="304" r:id="rId4"/>
    <p:sldId id="268" r:id="rId5"/>
    <p:sldId id="306" r:id="rId6"/>
    <p:sldId id="271" r:id="rId7"/>
    <p:sldId id="272" r:id="rId8"/>
    <p:sldId id="273" r:id="rId9"/>
    <p:sldId id="274" r:id="rId10"/>
    <p:sldId id="275" r:id="rId11"/>
    <p:sldId id="281" r:id="rId12"/>
    <p:sldId id="282" r:id="rId13"/>
    <p:sldId id="276" r:id="rId14"/>
    <p:sldId id="277" r:id="rId15"/>
    <p:sldId id="278" r:id="rId16"/>
    <p:sldId id="279" r:id="rId17"/>
    <p:sldId id="280" r:id="rId18"/>
    <p:sldId id="270" r:id="rId19"/>
    <p:sldId id="284" r:id="rId20"/>
    <p:sldId id="285" r:id="rId21"/>
    <p:sldId id="286" r:id="rId22"/>
    <p:sldId id="287" r:id="rId23"/>
    <p:sldId id="303" r:id="rId24"/>
    <p:sldId id="301" r:id="rId25"/>
    <p:sldId id="288" r:id="rId26"/>
    <p:sldId id="308" r:id="rId27"/>
    <p:sldId id="309" r:id="rId28"/>
    <p:sldId id="310" r:id="rId29"/>
    <p:sldId id="311" r:id="rId30"/>
    <p:sldId id="312" r:id="rId31"/>
    <p:sldId id="290" r:id="rId32"/>
    <p:sldId id="291" r:id="rId33"/>
    <p:sldId id="302" r:id="rId34"/>
    <p:sldId id="292" r:id="rId35"/>
    <p:sldId id="313" r:id="rId36"/>
    <p:sldId id="314" r:id="rId37"/>
    <p:sldId id="318" r:id="rId38"/>
    <p:sldId id="315" r:id="rId39"/>
    <p:sldId id="320" r:id="rId40"/>
    <p:sldId id="316" r:id="rId41"/>
    <p:sldId id="321" r:id="rId42"/>
    <p:sldId id="322" r:id="rId43"/>
    <p:sldId id="323" r:id="rId44"/>
    <p:sldId id="324" r:id="rId45"/>
    <p:sldId id="325" r:id="rId46"/>
    <p:sldId id="326" r:id="rId47"/>
    <p:sldId id="327" r:id="rId48"/>
    <p:sldId id="264" r:id="rId49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hana" initials="s" lastIdx="14" clrIdx="0"/>
  <p:cmAuthor id="1" name="Alexander Gibson" initials="AG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8B2A"/>
    <a:srgbClr val="DBE1DB"/>
    <a:srgbClr val="CCD4CC"/>
    <a:srgbClr val="1A3D6D"/>
    <a:srgbClr val="093C71"/>
    <a:srgbClr val="193D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2651" autoAdjust="0"/>
  </p:normalViewPr>
  <p:slideViewPr>
    <p:cSldViewPr snapToGrid="0" snapToObjects="1">
      <p:cViewPr varScale="1">
        <p:scale>
          <a:sx n="114" d="100"/>
          <a:sy n="114" d="100"/>
        </p:scale>
        <p:origin x="139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8C3FBC6-24D9-BF4E-B83D-D96E75696D9E}" type="datetimeFigureOut">
              <a:rPr lang="en-US" smtClean="0"/>
              <a:pPr/>
              <a:t>9/15/2017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C2D40C5-1F30-3247-9442-E785EED9EBD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38828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5DAED0D-5202-8D45-B912-7FC9FDF1B5A8}" type="datetimeFigureOut">
              <a:rPr lang="en-US" smtClean="0"/>
              <a:pPr/>
              <a:t>9/15/2017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CB286EE-BC43-CF4E-9114-A071515C3D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2119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B286EE-BC43-CF4E-9114-A071515C3D2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595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B286EE-BC43-CF4E-9114-A071515C3D2B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617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IRON_ppt_temp_Troopers17_Artboard 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" y="0"/>
            <a:ext cx="9141969" cy="6858000"/>
          </a:xfrm>
          <a:prstGeom prst="rect">
            <a:avLst/>
          </a:prstGeom>
        </p:spPr>
      </p:pic>
      <p:sp>
        <p:nvSpPr>
          <p:cNvPr id="11" name="Shape 95"/>
          <p:cNvSpPr>
            <a:spLocks noGrp="1"/>
          </p:cNvSpPr>
          <p:nvPr>
            <p:ph type="title" hasCustomPrompt="1"/>
          </p:nvPr>
        </p:nvSpPr>
        <p:spPr>
          <a:xfrm>
            <a:off x="685800" y="4315221"/>
            <a:ext cx="7772400" cy="1001629"/>
          </a:xfrm>
          <a:prstGeom prst="rect">
            <a:avLst/>
          </a:prstGeom>
        </p:spPr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cap="none">
                <a:solidFill>
                  <a:srgbClr val="003B71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r>
              <a:rPr lang="en-US" dirty="0"/>
              <a:t>PRESENTATION NAME HERE…</a:t>
            </a:r>
          </a:p>
        </p:txBody>
      </p:sp>
      <p:sp>
        <p:nvSpPr>
          <p:cNvPr id="12" name="Shape 96"/>
          <p:cNvSpPr>
            <a:spLocks noGrp="1"/>
          </p:cNvSpPr>
          <p:nvPr>
            <p:ph type="body" sz="quarter" idx="1" hasCustomPrompt="1"/>
          </p:nvPr>
        </p:nvSpPr>
        <p:spPr>
          <a:xfrm>
            <a:off x="1371600" y="5316850"/>
            <a:ext cx="6400800" cy="37407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400"/>
              </a:spcBef>
              <a:buSzTx/>
              <a:buFontTx/>
              <a:buNone/>
              <a:defRPr sz="1800">
                <a:solidFill>
                  <a:srgbClr val="262626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0" indent="0" algn="ctr">
              <a:spcBef>
                <a:spcPts val="400"/>
              </a:spcBef>
              <a:buSzTx/>
              <a:buFontTx/>
              <a:buNone/>
              <a:defRPr sz="1800">
                <a:solidFill>
                  <a:srgbClr val="262626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0" indent="0" algn="ctr">
              <a:spcBef>
                <a:spcPts val="400"/>
              </a:spcBef>
              <a:buSzTx/>
              <a:buFontTx/>
              <a:buNone/>
              <a:defRPr sz="1800">
                <a:solidFill>
                  <a:srgbClr val="262626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0" indent="0" algn="ctr">
              <a:spcBef>
                <a:spcPts val="400"/>
              </a:spcBef>
              <a:buSzTx/>
              <a:buFontTx/>
              <a:buNone/>
              <a:defRPr sz="1800">
                <a:solidFill>
                  <a:srgbClr val="262626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0" indent="0" algn="ctr">
              <a:spcBef>
                <a:spcPts val="400"/>
              </a:spcBef>
              <a:buSzTx/>
              <a:buFontTx/>
              <a:buNone/>
              <a:defRPr sz="1800">
                <a:solidFill>
                  <a:srgbClr val="262626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r>
              <a:rPr lang="en-US"/>
              <a:t>Date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E395C3-C034-4B43-915A-8BCB355395C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54277" y="6234541"/>
            <a:ext cx="903909" cy="63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76307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Avenir Roman"/>
                <a:cs typeface="Avenir Roma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venir Roman"/>
                <a:cs typeface="Avenir Roman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5026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7.jpe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" y="0"/>
            <a:ext cx="9141969" cy="6857999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Shape 95"/>
          <p:cNvSpPr>
            <a:spLocks noGrp="1"/>
          </p:cNvSpPr>
          <p:nvPr>
            <p:ph type="title" hasCustomPrompt="1"/>
          </p:nvPr>
        </p:nvSpPr>
        <p:spPr>
          <a:xfrm>
            <a:off x="685800" y="4315221"/>
            <a:ext cx="7772400" cy="1354059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5400" b="0">
                <a:solidFill>
                  <a:srgbClr val="003B71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r>
              <a:rPr lang="en-US" dirty="0"/>
              <a:t>Questions?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968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IRON_ppt_temp_Troopers17_Artboard 5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" y="0"/>
            <a:ext cx="9141970" cy="6858000"/>
          </a:xfrm>
          <a:prstGeom prst="rect">
            <a:avLst/>
          </a:prstGeom>
        </p:spPr>
      </p:pic>
      <p:sp>
        <p:nvSpPr>
          <p:cNvPr id="6" name="Shape 29"/>
          <p:cNvSpPr>
            <a:spLocks noGrp="1"/>
          </p:cNvSpPr>
          <p:nvPr>
            <p:ph type="body" sz="quarter" idx="1" hasCustomPrompt="1"/>
          </p:nvPr>
        </p:nvSpPr>
        <p:spPr>
          <a:xfrm>
            <a:off x="4833257" y="3597310"/>
            <a:ext cx="3837377" cy="1527817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400"/>
              </a:spcBef>
              <a:buSzTx/>
              <a:buFontTx/>
              <a:buNone/>
              <a:defRPr sz="2000" b="0" i="0">
                <a:solidFill>
                  <a:schemeClr val="tx1"/>
                </a:solidFill>
                <a:latin typeface="Avenir Roman" charset="0"/>
                <a:ea typeface="Avenir Roman" charset="0"/>
                <a:cs typeface="Avenir Roman" charset="0"/>
              </a:defRPr>
            </a:lvl1pPr>
            <a:lvl2pPr marL="742950" indent="-285750" algn="ctr">
              <a:spcBef>
                <a:spcPts val="400"/>
              </a:spcBef>
              <a:buFontTx/>
              <a:defRPr sz="2000">
                <a:solidFill>
                  <a:srgbClr val="252525"/>
                </a:solidFill>
              </a:defRPr>
            </a:lvl2pPr>
            <a:lvl3pPr marL="1168400" indent="-254000" algn="ctr">
              <a:spcBef>
                <a:spcPts val="400"/>
              </a:spcBef>
              <a:buFontTx/>
              <a:defRPr sz="2000">
                <a:solidFill>
                  <a:srgbClr val="252525"/>
                </a:solidFill>
              </a:defRPr>
            </a:lvl3pPr>
            <a:lvl4pPr marL="1657350" indent="-285750" algn="ctr">
              <a:spcBef>
                <a:spcPts val="400"/>
              </a:spcBef>
              <a:buFontTx/>
              <a:defRPr sz="2000">
                <a:solidFill>
                  <a:srgbClr val="252525"/>
                </a:solidFill>
              </a:defRPr>
            </a:lvl4pPr>
            <a:lvl5pPr marL="2155370" indent="-326570" algn="ctr">
              <a:spcBef>
                <a:spcPts val="400"/>
              </a:spcBef>
              <a:buFontTx/>
              <a:defRPr sz="2000">
                <a:solidFill>
                  <a:srgbClr val="252525"/>
                </a:solidFill>
              </a:defRPr>
            </a:lvl5pPr>
          </a:lstStyle>
          <a:p>
            <a:r>
              <a:rPr lang="en-US" dirty="0"/>
              <a:t>Brief List</a:t>
            </a:r>
          </a:p>
          <a:p>
            <a:r>
              <a:rPr lang="en-US" dirty="0"/>
              <a:t>Of </a:t>
            </a:r>
          </a:p>
          <a:p>
            <a:r>
              <a:rPr lang="en-US" dirty="0"/>
              <a:t>Topics</a:t>
            </a:r>
            <a:endParaRPr dirty="0"/>
          </a:p>
        </p:txBody>
      </p:sp>
      <p:sp>
        <p:nvSpPr>
          <p:cNvPr id="8" name="Shape 30"/>
          <p:cNvSpPr>
            <a:spLocks noGrp="1"/>
          </p:cNvSpPr>
          <p:nvPr>
            <p:ph type="title" hasCustomPrompt="1"/>
          </p:nvPr>
        </p:nvSpPr>
        <p:spPr>
          <a:xfrm>
            <a:off x="4833257" y="2280975"/>
            <a:ext cx="3837377" cy="1316335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baseline="0">
                <a:solidFill>
                  <a:srgbClr val="003B71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 dirty="0"/>
              <a:t>Lesson Name Here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56988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001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IRON_ppt_temp_Troopers17_Artboard 4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" y="0"/>
            <a:ext cx="9141970" cy="6858000"/>
          </a:xfrm>
          <a:prstGeom prst="rect">
            <a:avLst/>
          </a:prstGeom>
        </p:spPr>
      </p:pic>
      <p:sp>
        <p:nvSpPr>
          <p:cNvPr id="8" name="Shape 30"/>
          <p:cNvSpPr>
            <a:spLocks noGrp="1"/>
          </p:cNvSpPr>
          <p:nvPr>
            <p:ph type="title" hasCustomPrompt="1"/>
          </p:nvPr>
        </p:nvSpPr>
        <p:spPr>
          <a:xfrm>
            <a:off x="4833257" y="2280975"/>
            <a:ext cx="3837377" cy="1316335"/>
          </a:xfrm>
          <a:prstGeom prst="rect">
            <a:avLst/>
          </a:prstGeom>
        </p:spPr>
        <p:txBody>
          <a:bodyPr wrap="square">
            <a:normAutofit/>
          </a:bodyPr>
          <a:lstStyle>
            <a:lvl1pPr algn="l">
              <a:defRPr sz="2800" b="1" i="0" baseline="0">
                <a:solidFill>
                  <a:srgbClr val="003B71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 dirty="0"/>
              <a:t>Topic Name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53740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417" y="6423278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19755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69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57200" y="6592888"/>
            <a:ext cx="5857875" cy="1905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000" b="0" i="1">
                <a:solidFill>
                  <a:schemeClr val="bg1">
                    <a:lumMod val="50000"/>
                  </a:schemeClr>
                </a:solidFill>
                <a:latin typeface="Avenir Medium Oblique" charset="0"/>
                <a:ea typeface="Avenir Medium Oblique" charset="0"/>
                <a:cs typeface="Avenir Medium Oblique" charset="0"/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2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157" y="6430963"/>
            <a:ext cx="290512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715546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7.jpe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Shape 95"/>
          <p:cNvSpPr>
            <a:spLocks noGrp="1"/>
          </p:cNvSpPr>
          <p:nvPr>
            <p:ph type="title" hasCustomPrompt="1"/>
          </p:nvPr>
        </p:nvSpPr>
        <p:spPr>
          <a:xfrm>
            <a:off x="685800" y="4315221"/>
            <a:ext cx="7772400" cy="1001629"/>
          </a:xfrm>
          <a:prstGeom prst="rect">
            <a:avLst/>
          </a:prstGeom>
        </p:spPr>
        <p:txBody>
          <a:bodyPr/>
          <a:lstStyle>
            <a:lvl1pPr algn="ctr">
              <a:defRPr sz="3400" b="0">
                <a:solidFill>
                  <a:srgbClr val="003B71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r>
              <a:rPr lang="en-US" dirty="0"/>
              <a:t>Basic Security Fundamentals</a:t>
            </a:r>
            <a:endParaRPr dirty="0"/>
          </a:p>
        </p:txBody>
      </p:sp>
      <p:sp>
        <p:nvSpPr>
          <p:cNvPr id="12" name="Shape 96"/>
          <p:cNvSpPr>
            <a:spLocks noGrp="1"/>
          </p:cNvSpPr>
          <p:nvPr>
            <p:ph type="body" sz="quarter" idx="1" hasCustomPrompt="1"/>
          </p:nvPr>
        </p:nvSpPr>
        <p:spPr>
          <a:xfrm>
            <a:off x="1371600" y="5316850"/>
            <a:ext cx="6400800" cy="37407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400"/>
              </a:spcBef>
              <a:buSzTx/>
              <a:buFontTx/>
              <a:buNone/>
              <a:defRPr sz="1800">
                <a:solidFill>
                  <a:srgbClr val="262626"/>
                </a:solidFill>
                <a:latin typeface="Avenir Roman"/>
                <a:ea typeface="Avenir Roman"/>
                <a:cs typeface="Avenir Roman"/>
                <a:sym typeface="Avenir Roman"/>
              </a:defRPr>
            </a:lvl1pPr>
            <a:lvl2pPr marL="0" indent="0" algn="ctr">
              <a:spcBef>
                <a:spcPts val="400"/>
              </a:spcBef>
              <a:buSzTx/>
              <a:buFontTx/>
              <a:buNone/>
              <a:defRPr sz="1800">
                <a:solidFill>
                  <a:srgbClr val="262626"/>
                </a:solidFill>
                <a:latin typeface="Avenir Roman"/>
                <a:ea typeface="Avenir Roman"/>
                <a:cs typeface="Avenir Roman"/>
                <a:sym typeface="Avenir Roman"/>
              </a:defRPr>
            </a:lvl2pPr>
            <a:lvl3pPr marL="0" indent="0" algn="ctr">
              <a:spcBef>
                <a:spcPts val="400"/>
              </a:spcBef>
              <a:buSzTx/>
              <a:buFontTx/>
              <a:buNone/>
              <a:defRPr sz="1800">
                <a:solidFill>
                  <a:srgbClr val="262626"/>
                </a:solidFill>
                <a:latin typeface="Avenir Roman"/>
                <a:ea typeface="Avenir Roman"/>
                <a:cs typeface="Avenir Roman"/>
                <a:sym typeface="Avenir Roman"/>
              </a:defRPr>
            </a:lvl3pPr>
            <a:lvl4pPr marL="0" indent="0" algn="ctr">
              <a:spcBef>
                <a:spcPts val="400"/>
              </a:spcBef>
              <a:buSzTx/>
              <a:buFontTx/>
              <a:buNone/>
              <a:defRPr sz="1800">
                <a:solidFill>
                  <a:srgbClr val="262626"/>
                </a:solidFill>
                <a:latin typeface="Avenir Roman"/>
                <a:ea typeface="Avenir Roman"/>
                <a:cs typeface="Avenir Roman"/>
                <a:sym typeface="Avenir Roman"/>
              </a:defRPr>
            </a:lvl4pPr>
            <a:lvl5pPr marL="0" indent="0" algn="ctr">
              <a:spcBef>
                <a:spcPts val="400"/>
              </a:spcBef>
              <a:buSzTx/>
              <a:buFontTx/>
              <a:buNone/>
              <a:defRPr sz="1800">
                <a:solidFill>
                  <a:srgbClr val="262626"/>
                </a:solidFill>
                <a:latin typeface="Avenir Roman"/>
                <a:ea typeface="Avenir Roman"/>
                <a:cs typeface="Avenir Roman"/>
                <a:sym typeface="Avenir Roman"/>
              </a:defRPr>
            </a:lvl5pPr>
          </a:lstStyle>
          <a:p>
            <a:r>
              <a:rPr lang="en-US"/>
              <a:t>Date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8003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5" y="0"/>
            <a:ext cx="9141969" cy="6858000"/>
          </a:xfrm>
          <a:prstGeom prst="rect">
            <a:avLst/>
          </a:prstGeom>
        </p:spPr>
      </p:pic>
      <p:sp>
        <p:nvSpPr>
          <p:cNvPr id="4" name="Shape 29"/>
          <p:cNvSpPr>
            <a:spLocks noGrp="1"/>
          </p:cNvSpPr>
          <p:nvPr>
            <p:ph type="body" sz="quarter" idx="1" hasCustomPrompt="1"/>
          </p:nvPr>
        </p:nvSpPr>
        <p:spPr>
          <a:xfrm>
            <a:off x="4833257" y="3597310"/>
            <a:ext cx="3837377" cy="1527817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400"/>
              </a:spcBef>
              <a:buSzTx/>
              <a:buFontTx/>
              <a:buNone/>
              <a:defRPr sz="2000" b="0" i="0" baseline="0">
                <a:solidFill>
                  <a:srgbClr val="CCD4CC"/>
                </a:solidFill>
                <a:latin typeface="Avenir Roman" charset="0"/>
                <a:ea typeface="Avenir Roman" charset="0"/>
                <a:cs typeface="Avenir Roman" charset="0"/>
              </a:defRPr>
            </a:lvl1pPr>
            <a:lvl2pPr marL="742950" indent="-285750" algn="ctr">
              <a:spcBef>
                <a:spcPts val="400"/>
              </a:spcBef>
              <a:buFontTx/>
              <a:defRPr sz="2000">
                <a:solidFill>
                  <a:srgbClr val="252525"/>
                </a:solidFill>
              </a:defRPr>
            </a:lvl2pPr>
            <a:lvl3pPr marL="1168400" indent="-254000" algn="ctr">
              <a:spcBef>
                <a:spcPts val="400"/>
              </a:spcBef>
              <a:buFontTx/>
              <a:defRPr sz="2000">
                <a:solidFill>
                  <a:srgbClr val="252525"/>
                </a:solidFill>
              </a:defRPr>
            </a:lvl3pPr>
            <a:lvl4pPr marL="1657350" indent="-285750" algn="ctr">
              <a:spcBef>
                <a:spcPts val="400"/>
              </a:spcBef>
              <a:buFontTx/>
              <a:defRPr sz="2000">
                <a:solidFill>
                  <a:srgbClr val="252525"/>
                </a:solidFill>
              </a:defRPr>
            </a:lvl4pPr>
            <a:lvl5pPr marL="2155370" indent="-326570" algn="ctr">
              <a:spcBef>
                <a:spcPts val="400"/>
              </a:spcBef>
              <a:buFontTx/>
              <a:defRPr sz="2000">
                <a:solidFill>
                  <a:srgbClr val="252525"/>
                </a:solidFill>
              </a:defRPr>
            </a:lvl5pPr>
          </a:lstStyle>
          <a:p>
            <a:r>
              <a:rPr lang="en-US" dirty="0"/>
              <a:t>Brief List</a:t>
            </a:r>
          </a:p>
          <a:p>
            <a:r>
              <a:rPr lang="en-US" dirty="0"/>
              <a:t>Of</a:t>
            </a:r>
          </a:p>
          <a:p>
            <a:r>
              <a:rPr lang="en-US" dirty="0"/>
              <a:t>Topics</a:t>
            </a:r>
            <a:endParaRPr dirty="0"/>
          </a:p>
        </p:txBody>
      </p:sp>
      <p:sp>
        <p:nvSpPr>
          <p:cNvPr id="5" name="Shape 30"/>
          <p:cNvSpPr>
            <a:spLocks noGrp="1"/>
          </p:cNvSpPr>
          <p:nvPr>
            <p:ph type="title" hasCustomPrompt="1"/>
          </p:nvPr>
        </p:nvSpPr>
        <p:spPr>
          <a:xfrm>
            <a:off x="4833257" y="2280975"/>
            <a:ext cx="3837377" cy="1316335"/>
          </a:xfrm>
          <a:prstGeom prst="rect">
            <a:avLst/>
          </a:prstGeom>
        </p:spPr>
        <p:txBody>
          <a:bodyPr wrap="square">
            <a:normAutofit/>
          </a:bodyPr>
          <a:lstStyle>
            <a:lvl1pPr algn="l">
              <a:defRPr sz="2800" b="1" i="0" baseline="0">
                <a:solidFill>
                  <a:schemeClr val="bg1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 dirty="0"/>
              <a:t>Lesson Name Here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8268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400" b="0" i="0">
                <a:latin typeface="Avenir Roman"/>
                <a:cs typeface="Avenir Roman"/>
              </a:defRPr>
            </a:lvl1pPr>
            <a:lvl2pPr>
              <a:defRPr sz="2000" b="0" i="0">
                <a:latin typeface="Avenir Roman"/>
                <a:cs typeface="Avenir Roman"/>
              </a:defRPr>
            </a:lvl2pPr>
            <a:lvl3pPr>
              <a:defRPr sz="1800" b="0" i="0">
                <a:latin typeface="Avenir Roman"/>
                <a:cs typeface="Avenir Roman"/>
              </a:defRPr>
            </a:lvl3pPr>
            <a:lvl4pPr>
              <a:defRPr sz="1600" b="0" i="0">
                <a:latin typeface="Avenir Roman"/>
                <a:cs typeface="Avenir Roman"/>
              </a:defRPr>
            </a:lvl4pPr>
            <a:lvl5pPr>
              <a:defRPr sz="1400" b="0" i="0">
                <a:latin typeface="Avenir Roman"/>
                <a:cs typeface="Avenir Roman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8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566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or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418549"/>
            <a:ext cx="8229600" cy="4707614"/>
          </a:xfrm>
          <a:prstGeom prst="rect">
            <a:avLst/>
          </a:prstGeom>
        </p:spPr>
        <p:txBody>
          <a:bodyPr/>
          <a:lstStyle>
            <a:lvl1pPr>
              <a:defRPr sz="2000" b="0" i="0">
                <a:latin typeface="Avenir Roman"/>
                <a:cs typeface="Avenir Roman"/>
              </a:defRPr>
            </a:lvl1pPr>
            <a:lvl2pPr>
              <a:defRPr sz="1600" b="0" i="0">
                <a:latin typeface="Avenir Roman"/>
                <a:cs typeface="Avenir Roman"/>
              </a:defRPr>
            </a:lvl2pPr>
            <a:lvl3pPr>
              <a:defRPr sz="1400" b="0" i="0">
                <a:latin typeface="Avenir Roman"/>
                <a:cs typeface="Avenir Roman"/>
              </a:defRPr>
            </a:lvl3pPr>
            <a:lvl4pPr>
              <a:defRPr sz="1200" b="0" i="0">
                <a:latin typeface="Avenir Roman"/>
                <a:cs typeface="Avenir Roman"/>
              </a:defRPr>
            </a:lvl4pPr>
            <a:lvl5pPr>
              <a:defRPr sz="1100" b="0" i="0">
                <a:latin typeface="Avenir Roman"/>
                <a:cs typeface="Avenir Roman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8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875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man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533400" y="1447800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lack"/>
                <a:cs typeface="Avenir Black"/>
              </a:rPr>
              <a:t>Description: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533400" y="2362200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lack"/>
                <a:cs typeface="Avenir Black"/>
              </a:rPr>
              <a:t>Usage: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533400" y="3276600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lack"/>
                <a:cs typeface="Avenir Black"/>
              </a:rPr>
              <a:t>Examples: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533400" y="4267200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lack"/>
                <a:cs typeface="Avenir Black"/>
              </a:rPr>
              <a:t>Additional</a:t>
            </a:r>
            <a:r>
              <a:rPr lang="en-US" sz="2000" b="1" baseline="0" dirty="0">
                <a:latin typeface="Avenir Black"/>
                <a:cs typeface="Avenir Black"/>
              </a:rPr>
              <a:t> Info:</a:t>
            </a:r>
            <a:endParaRPr lang="en-US" sz="2000" b="1" dirty="0">
              <a:latin typeface="Avenir Black"/>
              <a:cs typeface="Avenir Black"/>
            </a:endParaRPr>
          </a:p>
        </p:txBody>
      </p:sp>
      <p:sp>
        <p:nvSpPr>
          <p:cNvPr id="7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1524000" y="1828800"/>
            <a:ext cx="7162800" cy="609600"/>
          </a:xfrm>
          <a:prstGeom prst="rect">
            <a:avLst/>
          </a:prstGeom>
        </p:spPr>
        <p:txBody>
          <a:bodyPr/>
          <a:lstStyle>
            <a:lvl1pPr algn="l">
              <a:buNone/>
              <a:defRPr sz="1600">
                <a:latin typeface="Avenir Roman"/>
                <a:cs typeface="Avenir Roman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1524000" y="2743200"/>
            <a:ext cx="7162800" cy="609600"/>
          </a:xfrm>
          <a:prstGeom prst="rect">
            <a:avLst/>
          </a:prstGeom>
        </p:spPr>
        <p:txBody>
          <a:bodyPr/>
          <a:lstStyle>
            <a:lvl1pPr>
              <a:buNone/>
              <a:defRPr sz="1600">
                <a:latin typeface="Avenir Roman"/>
                <a:cs typeface="Avenir Roman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1524000" y="3657600"/>
            <a:ext cx="7162800" cy="609600"/>
          </a:xfrm>
          <a:prstGeom prst="rect">
            <a:avLst/>
          </a:prstGeom>
        </p:spPr>
        <p:txBody>
          <a:bodyPr/>
          <a:lstStyle>
            <a:lvl1pPr>
              <a:buNone/>
              <a:defRPr sz="1600">
                <a:latin typeface="Avenir Roman"/>
                <a:cs typeface="Avenir Roman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1524000" y="4648200"/>
            <a:ext cx="7162800" cy="1676400"/>
          </a:xfrm>
          <a:prstGeom prst="rect">
            <a:avLst/>
          </a:prstGeom>
        </p:spPr>
        <p:txBody>
          <a:bodyPr/>
          <a:lstStyle>
            <a:lvl1pPr>
              <a:buNone/>
              <a:defRPr sz="1600">
                <a:latin typeface="Avenir Roman"/>
                <a:cs typeface="Avenir Roman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800" b="1" i="0">
                <a:solidFill>
                  <a:srgbClr val="1A3D6D"/>
                </a:solidFill>
                <a:latin typeface="Avenir Black"/>
                <a:ea typeface="Avenir Black" charset="0"/>
                <a:cs typeface="Avenir Black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90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venir Roman"/>
                <a:cs typeface="Avenir Roman"/>
              </a:defRPr>
            </a:lvl1pPr>
            <a:lvl2pPr>
              <a:defRPr sz="2000">
                <a:latin typeface="Avenir Roman"/>
                <a:cs typeface="Avenir Roman"/>
              </a:defRPr>
            </a:lvl2pPr>
            <a:lvl3pPr>
              <a:defRPr sz="1800">
                <a:latin typeface="Avenir Roman"/>
                <a:cs typeface="Avenir Roman"/>
              </a:defRPr>
            </a:lvl3pPr>
            <a:lvl4pPr>
              <a:defRPr sz="1600">
                <a:latin typeface="Avenir Roman"/>
                <a:cs typeface="Avenir Roman"/>
              </a:defRPr>
            </a:lvl4pPr>
            <a:lvl5pPr>
              <a:defRPr sz="1400">
                <a:latin typeface="Avenir Roman"/>
                <a:cs typeface="Avenir Roman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venir Roman"/>
                <a:cs typeface="Avenir Roman"/>
              </a:defRPr>
            </a:lvl1pPr>
            <a:lvl2pPr>
              <a:defRPr sz="2000">
                <a:latin typeface="Avenir Roman"/>
                <a:cs typeface="Avenir Roman"/>
              </a:defRPr>
            </a:lvl2pPr>
            <a:lvl3pPr>
              <a:defRPr sz="1800">
                <a:latin typeface="Avenir Roman"/>
                <a:cs typeface="Avenir Roman"/>
              </a:defRPr>
            </a:lvl3pPr>
            <a:lvl4pPr>
              <a:defRPr sz="1600">
                <a:latin typeface="Avenir Roman"/>
                <a:cs typeface="Avenir Roman"/>
              </a:defRPr>
            </a:lvl4pPr>
            <a:lvl5pPr>
              <a:defRPr sz="1400">
                <a:latin typeface="Avenir Roman"/>
                <a:cs typeface="Avenir Roman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80157" y="275548"/>
            <a:ext cx="7775648" cy="114300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8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841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575050" y="1418549"/>
            <a:ext cx="5111750" cy="4707614"/>
          </a:xfrm>
          <a:prstGeom prst="rect">
            <a:avLst/>
          </a:prstGeom>
        </p:spPr>
        <p:txBody>
          <a:bodyPr/>
          <a:lstStyle>
            <a:lvl1pPr>
              <a:defRPr sz="2400" b="0" i="0">
                <a:latin typeface="Avenir Roman"/>
                <a:cs typeface="Avenir Roman"/>
              </a:defRPr>
            </a:lvl1pPr>
            <a:lvl2pPr>
              <a:defRPr sz="2000" b="0" i="0">
                <a:latin typeface="Avenir Roman"/>
                <a:cs typeface="Avenir Roman"/>
              </a:defRPr>
            </a:lvl2pPr>
            <a:lvl3pPr>
              <a:defRPr sz="1800" b="0" i="0">
                <a:latin typeface="Avenir Roman"/>
                <a:cs typeface="Avenir Roman"/>
              </a:defRPr>
            </a:lvl3pPr>
            <a:lvl4pPr>
              <a:defRPr sz="1600" b="0" i="0">
                <a:latin typeface="Avenir Roman"/>
                <a:cs typeface="Avenir Roman"/>
              </a:defRPr>
            </a:lvl4pPr>
            <a:lvl5pPr>
              <a:defRPr sz="1400" b="0" i="0">
                <a:latin typeface="Avenir Roman"/>
                <a:cs typeface="Avenir Roman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Avenir Roman"/>
                <a:cs typeface="Avenir Roman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1"/>
          <p:cNvSpPr txBox="1">
            <a:spLocks/>
          </p:cNvSpPr>
          <p:nvPr userDrawn="1"/>
        </p:nvSpPr>
        <p:spPr>
          <a:xfrm>
            <a:off x="532557" y="427948"/>
            <a:ext cx="7775648" cy="114300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800" b="1" i="0">
                <a:solidFill>
                  <a:srgbClr val="1A3D6D"/>
                </a:solidFill>
                <a:latin typeface="Avenir Black" charset="0"/>
                <a:ea typeface="Avenir Black" charset="0"/>
                <a:cs typeface="Avenir Black" charset="0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1A3D6D"/>
                </a:solidFill>
                <a:effectLst/>
                <a:uLnTx/>
                <a:uFillTx/>
                <a:latin typeface="Avenir Black" charset="0"/>
                <a:ea typeface="Avenir Black" charset="0"/>
                <a:cs typeface="Avenir Black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1593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40" Type="http://schemas.microsoft.com/office/2007/relationships/hdphoto" Target="../media/hdphoto1.wdp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IRON_ppt_temp_Troopers17_Artboard 2_green.png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1015" y="0"/>
            <a:ext cx="914197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1944" y="6447292"/>
            <a:ext cx="58996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strike="noStrike" cap="all" dirty="0">
                <a:solidFill>
                  <a:schemeClr val="bg1"/>
                </a:solidFill>
                <a:latin typeface="Avenir Black"/>
                <a:cs typeface="Avenir Black"/>
              </a:rPr>
              <a:t>ARMING</a:t>
            </a:r>
            <a:r>
              <a:rPr lang="en-US" sz="1200" b="0" strike="noStrike" cap="all" baseline="0" dirty="0">
                <a:solidFill>
                  <a:schemeClr val="bg1"/>
                </a:solidFill>
                <a:latin typeface="Avenir Black"/>
                <a:cs typeface="Avenir Black"/>
              </a:rPr>
              <a:t> SMALL SECURITY PROGRAMS: </a:t>
            </a:r>
            <a:r>
              <a:rPr lang="en-US" sz="1200" b="0" strike="noStrike" cap="all" baseline="0" dirty="0" err="1">
                <a:solidFill>
                  <a:schemeClr val="bg1"/>
                </a:solidFill>
                <a:latin typeface="Avenir Black"/>
                <a:cs typeface="Avenir Black"/>
              </a:rPr>
              <a:t>bROPY</a:t>
            </a:r>
            <a:endParaRPr lang="en-US" sz="1200" b="0" strike="noStrike" cap="all" dirty="0">
              <a:solidFill>
                <a:schemeClr val="bg1"/>
              </a:solidFill>
              <a:latin typeface="Avenir Black"/>
              <a:cs typeface="Avenir Black"/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330200" y="457200"/>
            <a:ext cx="3454400" cy="419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5820508" y="6375647"/>
            <a:ext cx="1744785" cy="276999"/>
          </a:xfrm>
          <a:prstGeom prst="rect">
            <a:avLst/>
          </a:prstGeom>
          <a:solidFill>
            <a:srgbClr val="498B2A"/>
          </a:solidFill>
        </p:spPr>
        <p:txBody>
          <a:bodyPr wrap="square" rtlCol="0">
            <a:spAutoFit/>
          </a:bodyPr>
          <a:lstStyle/>
          <a:p>
            <a:pPr algn="r"/>
            <a:endParaRPr lang="en-US" sz="1200" b="0" i="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2EF90D-9DF3-4B02-940C-AB7A4B027151}"/>
              </a:ext>
            </a:extLst>
          </p:cNvPr>
          <p:cNvPicPr>
            <a:picLocks noChangeAspect="1"/>
          </p:cNvPicPr>
          <p:nvPr userDrawn="1"/>
        </p:nvPicPr>
        <p:blipFill>
          <a:blip r:embed="rId39">
            <a:extLst>
              <a:ext uri="{BEBA8EAE-BF5A-486C-A8C5-ECC9F3942E4B}">
                <a14:imgProps xmlns:a14="http://schemas.microsoft.com/office/drawing/2010/main">
                  <a14:imgLayer r:embed="rId4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78616" y="6234541"/>
            <a:ext cx="903909" cy="63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389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  <p:sldLayoutId id="2147483797" r:id="rId12"/>
    <p:sldLayoutId id="2147483798" r:id="rId13"/>
    <p:sldLayoutId id="2147483799" r:id="rId14"/>
    <p:sldLayoutId id="2147483800" r:id="rId15"/>
    <p:sldLayoutId id="2147483801" r:id="rId16"/>
    <p:sldLayoutId id="2147483802" r:id="rId17"/>
    <p:sldLayoutId id="2147483803" r:id="rId18"/>
    <p:sldLayoutId id="2147483804" r:id="rId19"/>
    <p:sldLayoutId id="2147483805" r:id="rId20"/>
    <p:sldLayoutId id="2147483806" r:id="rId21"/>
    <p:sldLayoutId id="2147483807" r:id="rId22"/>
    <p:sldLayoutId id="2147483808" r:id="rId23"/>
    <p:sldLayoutId id="2147483809" r:id="rId24"/>
    <p:sldLayoutId id="2147483810" r:id="rId25"/>
    <p:sldLayoutId id="2147483811" r:id="rId26"/>
    <p:sldLayoutId id="2147483812" r:id="rId27"/>
    <p:sldLayoutId id="2147483813" r:id="rId28"/>
    <p:sldLayoutId id="2147483814" r:id="rId29"/>
    <p:sldLayoutId id="2147483815" r:id="rId30"/>
    <p:sldLayoutId id="2147483816" r:id="rId31"/>
    <p:sldLayoutId id="2147483817" r:id="rId32"/>
    <p:sldLayoutId id="2147483818" r:id="rId33"/>
    <p:sldLayoutId id="2147483819" r:id="rId34"/>
    <p:sldLayoutId id="2147483820" r:id="rId35"/>
    <p:sldLayoutId id="2147483821" r:id="rId36"/>
  </p:sldLayoutIdLst>
  <p:hf hdr="0" ftr="0" dt="0"/>
  <p:txStyles>
    <p:titleStyle>
      <a:lvl1pPr marL="0" marR="0" indent="0" algn="l" defTabSz="457200" rtl="0" eaLnBrk="1" fontAlgn="auto" latinLnBrk="0" hangingPunct="1">
        <a:lnSpc>
          <a:spcPct val="10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Avenir Roman"/>
          <a:ea typeface="+mn-ea"/>
          <a:cs typeface="Avenir Roman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Avenir Roman"/>
          <a:ea typeface="+mn-ea"/>
          <a:cs typeface="Avenir Roman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Avenir Roman"/>
          <a:ea typeface="+mn-ea"/>
          <a:cs typeface="Avenir Roman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Avenir Roman"/>
          <a:ea typeface="+mn-ea"/>
          <a:cs typeface="Avenir Roman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Avenir Roman"/>
          <a:ea typeface="+mn-ea"/>
          <a:cs typeface="Avenir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ashtagcyber/baseliner.git" TargetMode="Externa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ashtagcyber/bropy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rakesec.signup.team/" TargetMode="External"/><Relationship Id="rId2" Type="http://schemas.openxmlformats.org/officeDocument/2006/relationships/hyperlink" Target="http://goo.gl/uznCag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/>
              <a:t>Arming Small Security Programs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Security Onion Conference 2017</a:t>
            </a:r>
          </a:p>
        </p:txBody>
      </p:sp>
    </p:spTree>
    <p:extLst>
      <p:ext uri="{BB962C8B-B14F-4D97-AF65-F5344CB8AC3E}">
        <p14:creationId xmlns:p14="http://schemas.microsoft.com/office/powerpoint/2010/main" val="3312026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more signatures….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Fingerprinting EVERY attack is impossible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Signature based detection is USELESS if a signature does not exist for the attack being performed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6213" y="5089"/>
            <a:ext cx="7775648" cy="1143001"/>
          </a:xfrm>
        </p:spPr>
        <p:txBody>
          <a:bodyPr/>
          <a:lstStyle/>
          <a:p>
            <a:r>
              <a:rPr lang="en-US" dirty="0"/>
              <a:t>The Problem: Detecting Malicious </a:t>
            </a:r>
            <a:r>
              <a:rPr lang="en-US" sz="2400" dirty="0"/>
              <a:t>Network</a:t>
            </a:r>
            <a:r>
              <a:rPr lang="en-US" dirty="0"/>
              <a:t> Activity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25" y="2026574"/>
            <a:ext cx="7677150" cy="145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8142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890" y="1419225"/>
            <a:ext cx="5952220" cy="4706938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Initial Idea</a:t>
            </a:r>
          </a:p>
        </p:txBody>
      </p:sp>
    </p:spTree>
    <p:extLst>
      <p:ext uri="{BB962C8B-B14F-4D97-AF65-F5344CB8AC3E}">
        <p14:creationId xmlns:p14="http://schemas.microsoft.com/office/powerpoint/2010/main" val="1319357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Step 1: Build a network baseline.</a:t>
            </a:r>
          </a:p>
          <a:p>
            <a:pPr lvl="1"/>
            <a:r>
              <a:rPr lang="en-US" dirty="0"/>
              <a:t>Bro?	</a:t>
            </a:r>
          </a:p>
          <a:p>
            <a:pPr lvl="1"/>
            <a:r>
              <a:rPr lang="en-US" dirty="0" err="1"/>
              <a:t>Netflow</a:t>
            </a:r>
            <a:r>
              <a:rPr lang="en-US" dirty="0"/>
              <a:t>?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Step 2: Write SNORT rules.</a:t>
            </a:r>
          </a:p>
          <a:p>
            <a:pPr lvl="1"/>
            <a:r>
              <a:rPr lang="en-US" dirty="0"/>
              <a:t>I need alerts for non-standard traffic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Step 3: ?</a:t>
            </a:r>
          </a:p>
          <a:p>
            <a:pPr lvl="1"/>
            <a:r>
              <a:rPr lang="en-US" dirty="0"/>
              <a:t>Something … Something … Something…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Step 4: Profit!</a:t>
            </a:r>
          </a:p>
          <a:p>
            <a:pPr lvl="1"/>
            <a:r>
              <a:rPr lang="en-US" dirty="0"/>
              <a:t>Or at least spend less time worrying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Initial Idea</a:t>
            </a:r>
          </a:p>
        </p:txBody>
      </p:sp>
    </p:spTree>
    <p:extLst>
      <p:ext uri="{BB962C8B-B14F-4D97-AF65-F5344CB8AC3E}">
        <p14:creationId xmlns:p14="http://schemas.microsoft.com/office/powerpoint/2010/main" val="1560324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Administrators face a similar problem with detecting malicious binaries.</a:t>
            </a:r>
          </a:p>
          <a:p>
            <a:endParaRPr lang="en-US" dirty="0"/>
          </a:p>
          <a:p>
            <a:r>
              <a:rPr lang="en-US" dirty="0"/>
              <a:t>Antivirus products initially only used file signatures to identify malware:</a:t>
            </a:r>
          </a:p>
          <a:p>
            <a:pPr lvl="1"/>
            <a:r>
              <a:rPr lang="en-US" dirty="0"/>
              <a:t>Evil Hashes</a:t>
            </a:r>
          </a:p>
          <a:p>
            <a:pPr lvl="1"/>
            <a:r>
              <a:rPr lang="en-US" dirty="0"/>
              <a:t>Ego Strings</a:t>
            </a:r>
          </a:p>
          <a:p>
            <a:pPr lvl="1"/>
            <a:r>
              <a:rPr lang="en-US" dirty="0"/>
              <a:t>Reused code blocks</a:t>
            </a:r>
          </a:p>
          <a:p>
            <a:pPr lvl="1"/>
            <a:endParaRPr lang="en-US" dirty="0"/>
          </a:p>
          <a:p>
            <a:r>
              <a:rPr lang="en-US" dirty="0"/>
              <a:t>This eventually failed, as attackers could easily modify malware to avoid signatures faster than they are generated</a:t>
            </a:r>
          </a:p>
          <a:p>
            <a:pPr lvl="3"/>
            <a:r>
              <a:rPr lang="en-US" dirty="0" err="1"/>
              <a:t>MSFVenom</a:t>
            </a:r>
            <a:r>
              <a:rPr lang="en-US" dirty="0"/>
              <a:t>, Veil-Evasion, Hyperion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Similar Problem: Malicious Binaries</a:t>
            </a:r>
          </a:p>
        </p:txBody>
      </p:sp>
    </p:spTree>
    <p:extLst>
      <p:ext uri="{BB962C8B-B14F-4D97-AF65-F5344CB8AC3E}">
        <p14:creationId xmlns:p14="http://schemas.microsoft.com/office/powerpoint/2010/main" val="1990465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Heuristic detection helped, but does it catch everything?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No. (Malware still exists/functions today)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What else can we do?</a:t>
            </a:r>
          </a:p>
          <a:p>
            <a:endParaRPr lang="en-US" dirty="0"/>
          </a:p>
          <a:p>
            <a:pPr lvl="1"/>
            <a:r>
              <a:rPr lang="en-US" dirty="0"/>
              <a:t>Enter Application Whitelisting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Similar Problem: Malicious Binaries</a:t>
            </a:r>
          </a:p>
        </p:txBody>
      </p:sp>
    </p:spTree>
    <p:extLst>
      <p:ext uri="{BB962C8B-B14F-4D97-AF65-F5344CB8AC3E}">
        <p14:creationId xmlns:p14="http://schemas.microsoft.com/office/powerpoint/2010/main" val="2390432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Whitelisting provides ability to: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Log execution of all files except explicitly authorized (whitelist):</a:t>
            </a:r>
          </a:p>
          <a:p>
            <a:pPr marL="457200" lvl="1" indent="0">
              <a:buNone/>
            </a:pPr>
            <a:endParaRPr lang="en-US" dirty="0"/>
          </a:p>
          <a:p>
            <a:pPr lvl="2"/>
            <a:r>
              <a:rPr lang="en-US" dirty="0"/>
              <a:t>File Hashes (tedious)</a:t>
            </a:r>
          </a:p>
          <a:p>
            <a:pPr lvl="2"/>
            <a:r>
              <a:rPr lang="en-US" dirty="0"/>
              <a:t>File Names (poor protection)</a:t>
            </a:r>
          </a:p>
          <a:p>
            <a:pPr lvl="2"/>
            <a:r>
              <a:rPr lang="en-US" dirty="0"/>
              <a:t>Signed Code (Awesome)</a:t>
            </a:r>
          </a:p>
          <a:p>
            <a:pPr lvl="2"/>
            <a:r>
              <a:rPr lang="en-US" dirty="0"/>
              <a:t>Source Directory (simple)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Prevent execution of files that are not in the whitelist.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Prevent execution of explicitly defined files (Blacklisting)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Similar Problem: Malicious Binaries</a:t>
            </a:r>
          </a:p>
        </p:txBody>
      </p:sp>
    </p:spTree>
    <p:extLst>
      <p:ext uri="{BB962C8B-B14F-4D97-AF65-F5344CB8AC3E}">
        <p14:creationId xmlns:p14="http://schemas.microsoft.com/office/powerpoint/2010/main" val="2557300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Start with an empty whitelist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Apply a policy to log everything not in whitelist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 logs to generate a whitelist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Modify policy to block everything not in whitelist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Review new logs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Investigate blocked files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Update whitelist as needed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Application Whitelisting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143000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same concept can be applied to network activity: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Start with an empty whitelist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Apply a policy to log all traffic not in the whitelist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Use logs to update the whitelist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Review new logs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Investigate new ports/hosts</a:t>
            </a:r>
          </a:p>
          <a:p>
            <a:pPr marL="914400" lvl="2" indent="0">
              <a:buNone/>
            </a:pPr>
            <a:endParaRPr lang="en-US" dirty="0"/>
          </a:p>
          <a:p>
            <a:pPr lvl="2"/>
            <a:r>
              <a:rPr lang="en-US" dirty="0"/>
              <a:t>Update whitelist as needed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Malicious Network Activity : Anomaly Detection</a:t>
            </a:r>
          </a:p>
        </p:txBody>
      </p:sp>
    </p:spTree>
    <p:extLst>
      <p:ext uri="{BB962C8B-B14F-4D97-AF65-F5344CB8AC3E}">
        <p14:creationId xmlns:p14="http://schemas.microsoft.com/office/powerpoint/2010/main" val="33210050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data for my whitelist?</a:t>
            </a:r>
          </a:p>
          <a:p>
            <a:pPr lvl="1"/>
            <a:r>
              <a:rPr lang="en-US" dirty="0"/>
              <a:t>Bro.</a:t>
            </a:r>
          </a:p>
          <a:p>
            <a:r>
              <a:rPr lang="en-US" dirty="0"/>
              <a:t>Create a policy to log traffic?</a:t>
            </a:r>
          </a:p>
          <a:p>
            <a:pPr lvl="1"/>
            <a:r>
              <a:rPr lang="en-US" dirty="0"/>
              <a:t>Bro scripts</a:t>
            </a:r>
          </a:p>
          <a:p>
            <a:r>
              <a:rPr lang="en-US" dirty="0"/>
              <a:t>Create logs from new traffic?</a:t>
            </a:r>
          </a:p>
          <a:p>
            <a:pPr lvl="1"/>
            <a:r>
              <a:rPr lang="en-US" dirty="0"/>
              <a:t>Bro scripts</a:t>
            </a:r>
          </a:p>
          <a:p>
            <a:r>
              <a:rPr lang="en-US" dirty="0"/>
              <a:t>Review new logs?</a:t>
            </a:r>
          </a:p>
          <a:p>
            <a:pPr lvl="1"/>
            <a:r>
              <a:rPr lang="en-US" dirty="0"/>
              <a:t>Splunk, ELK, ELSA, Vi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Last question… Can you tell me more about Bro?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Matt, How Do I &lt;do thing&gt;?</a:t>
            </a:r>
          </a:p>
        </p:txBody>
      </p:sp>
    </p:spTree>
    <p:extLst>
      <p:ext uri="{BB962C8B-B14F-4D97-AF65-F5344CB8AC3E}">
        <p14:creationId xmlns:p14="http://schemas.microsoft.com/office/powerpoint/2010/main" val="3293021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 in 30 Seconds</a:t>
            </a:r>
          </a:p>
          <a:p>
            <a:pPr lvl="1"/>
            <a:r>
              <a:rPr lang="en-US" dirty="0"/>
              <a:t>Much more than an IDS</a:t>
            </a:r>
          </a:p>
          <a:p>
            <a:pPr lvl="1"/>
            <a:r>
              <a:rPr lang="en-US" dirty="0"/>
              <a:t>Logs multiple layers of traffic</a:t>
            </a:r>
          </a:p>
          <a:p>
            <a:pPr lvl="3"/>
            <a:r>
              <a:rPr lang="en-US" dirty="0"/>
              <a:t>“Packet String”</a:t>
            </a:r>
          </a:p>
          <a:p>
            <a:pPr lvl="3"/>
            <a:r>
              <a:rPr lang="en-US" dirty="0"/>
              <a:t>Similar to NETFLOW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Plugins/Scripts</a:t>
            </a:r>
          </a:p>
          <a:p>
            <a:pPr lvl="3"/>
            <a:r>
              <a:rPr lang="en-US" dirty="0"/>
              <a:t>Interpret Data</a:t>
            </a:r>
          </a:p>
          <a:p>
            <a:pPr lvl="3"/>
            <a:r>
              <a:rPr lang="en-US" dirty="0"/>
              <a:t>Take action</a:t>
            </a:r>
          </a:p>
          <a:p>
            <a:pPr lvl="1"/>
            <a:r>
              <a:rPr lang="en-US" dirty="0"/>
              <a:t>Logs are small</a:t>
            </a:r>
          </a:p>
          <a:p>
            <a:pPr lvl="2"/>
            <a:r>
              <a:rPr lang="en-US" dirty="0"/>
              <a:t>Allows for longer retention than PCAP</a:t>
            </a:r>
          </a:p>
          <a:p>
            <a:pPr lvl="1"/>
            <a:r>
              <a:rPr lang="en-US" dirty="0"/>
              <a:t>Open Source, Built-in to Security Onion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Gathering Data with Bro</a:t>
            </a:r>
          </a:p>
        </p:txBody>
      </p:sp>
    </p:spTree>
    <p:extLst>
      <p:ext uri="{BB962C8B-B14F-4D97-AF65-F5344CB8AC3E}">
        <p14:creationId xmlns:p14="http://schemas.microsoft.com/office/powerpoint/2010/main" val="940421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b="1" dirty="0"/>
              <a:t>Network baseline generation with </a:t>
            </a:r>
            <a:r>
              <a:rPr lang="en-US" b="1" dirty="0" err="1"/>
              <a:t>Bropy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Arming Small Security Programs</a:t>
            </a:r>
          </a:p>
        </p:txBody>
      </p:sp>
    </p:spTree>
    <p:extLst>
      <p:ext uri="{BB962C8B-B14F-4D97-AF65-F5344CB8AC3E}">
        <p14:creationId xmlns:p14="http://schemas.microsoft.com/office/powerpoint/2010/main" val="19000314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 Data Formatting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Tab Separated table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Headers at top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Common Fields:</a:t>
            </a:r>
          </a:p>
          <a:p>
            <a:pPr lvl="2"/>
            <a:r>
              <a:rPr lang="en-US" dirty="0"/>
              <a:t>Timestamp 	(</a:t>
            </a:r>
            <a:r>
              <a:rPr lang="en-US" dirty="0" err="1"/>
              <a:t>ts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Connection ID	(</a:t>
            </a:r>
            <a:r>
              <a:rPr lang="en-US" dirty="0" err="1"/>
              <a:t>uid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IP Source 		(</a:t>
            </a:r>
            <a:r>
              <a:rPr lang="en-US" dirty="0" err="1"/>
              <a:t>id.orig_h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Source Port	(</a:t>
            </a:r>
            <a:r>
              <a:rPr lang="en-US" dirty="0" err="1"/>
              <a:t>id.orig_p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IP Destination	(</a:t>
            </a:r>
            <a:r>
              <a:rPr lang="en-US" dirty="0" err="1"/>
              <a:t>id.resp_h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Dest</a:t>
            </a:r>
            <a:r>
              <a:rPr lang="en-US" dirty="0"/>
              <a:t> Port		(</a:t>
            </a:r>
            <a:r>
              <a:rPr lang="en-US" dirty="0" err="1"/>
              <a:t>id.resp_p</a:t>
            </a:r>
            <a:r>
              <a:rPr lang="en-US" dirty="0"/>
              <a:t>)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Gathering Data with Bro</a:t>
            </a:r>
          </a:p>
        </p:txBody>
      </p:sp>
    </p:spTree>
    <p:extLst>
      <p:ext uri="{BB962C8B-B14F-4D97-AF65-F5344CB8AC3E}">
        <p14:creationId xmlns:p14="http://schemas.microsoft.com/office/powerpoint/2010/main" val="18024175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Logs are simple to parse …. programmatically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Gathering Data with Bro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630" y="1930718"/>
            <a:ext cx="7298871" cy="4450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3824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Humans should use ELSA, </a:t>
            </a:r>
            <a:r>
              <a:rPr lang="en-US" dirty="0" err="1"/>
              <a:t>Splunk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Gathering Data with Bro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13" y="1974214"/>
            <a:ext cx="8382681" cy="4336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3938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Directories: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nsm</a:t>
            </a:r>
            <a:r>
              <a:rPr lang="en-US" dirty="0"/>
              <a:t>/bro/logs/current</a:t>
            </a:r>
          </a:p>
          <a:p>
            <a:pPr lvl="2"/>
            <a:r>
              <a:rPr lang="en-US" dirty="0"/>
              <a:t>notice.log</a:t>
            </a:r>
          </a:p>
          <a:p>
            <a:pPr lvl="2"/>
            <a:r>
              <a:rPr lang="en-US" dirty="0"/>
              <a:t>conn.log</a:t>
            </a:r>
          </a:p>
          <a:p>
            <a:pPr lvl="2"/>
            <a:r>
              <a:rPr lang="en-US" dirty="0"/>
              <a:t>weird.log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dirty="0"/>
              <a:t>/opt/bro/share/bro/policy</a:t>
            </a:r>
          </a:p>
          <a:p>
            <a:pPr lvl="2"/>
            <a:r>
              <a:rPr lang="en-US" dirty="0"/>
              <a:t>Contains scripts loaded by Bro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dirty="0"/>
              <a:t>/opt/bro/share/bro/site/</a:t>
            </a:r>
            <a:r>
              <a:rPr lang="en-US" dirty="0" err="1"/>
              <a:t>local.bro</a:t>
            </a:r>
            <a:endParaRPr lang="en-US" dirty="0"/>
          </a:p>
          <a:p>
            <a:pPr lvl="2"/>
            <a:r>
              <a:rPr lang="en-US" dirty="0"/>
              <a:t>Add path to custom scripts to this file to load when bro starts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Gathering Data with Bro</a:t>
            </a:r>
          </a:p>
        </p:txBody>
      </p:sp>
    </p:spTree>
    <p:extLst>
      <p:ext uri="{BB962C8B-B14F-4D97-AF65-F5344CB8AC3E}">
        <p14:creationId xmlns:p14="http://schemas.microsoft.com/office/powerpoint/2010/main" val="2153231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3200" dirty="0"/>
              <a:t>“The best way to learn to write Bro scripts, is to write Bro scripts”</a:t>
            </a:r>
          </a:p>
          <a:p>
            <a:pPr marL="0" indent="0" algn="ctr">
              <a:buNone/>
            </a:pPr>
            <a:endParaRPr lang="en-US" sz="3200" dirty="0"/>
          </a:p>
          <a:p>
            <a:pPr lvl="3" algn="ctr"/>
            <a:r>
              <a:rPr lang="en-US" sz="2000" dirty="0"/>
              <a:t>Seth Hall, </a:t>
            </a:r>
            <a:r>
              <a:rPr lang="en-US" sz="2000" dirty="0" err="1"/>
              <a:t>SecurityOnion</a:t>
            </a:r>
            <a:r>
              <a:rPr lang="en-US" sz="2000" dirty="0"/>
              <a:t> Conference 2015</a:t>
            </a:r>
          </a:p>
          <a:p>
            <a:pPr marL="1371600" lvl="3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 Scripts</a:t>
            </a:r>
          </a:p>
        </p:txBody>
      </p:sp>
    </p:spTree>
    <p:extLst>
      <p:ext uri="{BB962C8B-B14F-4D97-AF65-F5344CB8AC3E}">
        <p14:creationId xmlns:p14="http://schemas.microsoft.com/office/powerpoint/2010/main" val="24041489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 Scripting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 Scripts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468984"/>
              </p:ext>
            </p:extLst>
          </p:nvPr>
        </p:nvGraphicFramePr>
        <p:xfrm>
          <a:off x="380157" y="1353372"/>
          <a:ext cx="8466364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6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96930"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owner@onion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:~/simple$ cat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simple.bro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global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 set[port] = {21/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22/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0/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icmp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  <a:p>
                      <a:endParaRPr lang="en-US" sz="1800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bro_init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"Lets 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.";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("There are %d in the list.", |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|);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for (x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x;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}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new_connection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c:connection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if 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("Port %s connection detected",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};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6930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 Scripting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 Scripts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2905664"/>
              </p:ext>
            </p:extLst>
          </p:nvPr>
        </p:nvGraphicFramePr>
        <p:xfrm>
          <a:off x="380157" y="1353372"/>
          <a:ext cx="8466364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6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96930"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owner@onion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:~/simple$ cat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simple.bro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global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 set[port] = {21/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22/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0/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icmp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  <a:p>
                      <a:endParaRPr lang="en-US" sz="1800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bro_init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"Lets 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.";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("There are %d in the list.", |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|);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for (x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x;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}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new_connection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c:connection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if 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("Port %s connection detected",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};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380157" y="1635616"/>
            <a:ext cx="7153984" cy="373488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4545" y="2240923"/>
            <a:ext cx="8860665" cy="29878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>
                <a:solidFill>
                  <a:schemeClr val="tx1"/>
                </a:solidFill>
              </a:rPr>
              <a:t>global </a:t>
            </a:r>
            <a:r>
              <a:rPr lang="en-US" sz="3200" dirty="0" err="1">
                <a:solidFill>
                  <a:schemeClr val="tx1"/>
                </a:solidFill>
              </a:rPr>
              <a:t>myports</a:t>
            </a:r>
            <a:r>
              <a:rPr lang="en-US" sz="3200" dirty="0">
                <a:solidFill>
                  <a:schemeClr val="tx1"/>
                </a:solidFill>
              </a:rPr>
              <a:t>: set[port] = {21/</a:t>
            </a:r>
            <a:r>
              <a:rPr lang="en-US" sz="3200" dirty="0" err="1">
                <a:solidFill>
                  <a:schemeClr val="tx1"/>
                </a:solidFill>
              </a:rPr>
              <a:t>tcp</a:t>
            </a:r>
            <a:r>
              <a:rPr lang="en-US" sz="3200" dirty="0">
                <a:solidFill>
                  <a:schemeClr val="tx1"/>
                </a:solidFill>
              </a:rPr>
              <a:t>, 22/</a:t>
            </a:r>
            <a:r>
              <a:rPr lang="en-US" sz="3200" dirty="0" err="1">
                <a:solidFill>
                  <a:schemeClr val="tx1"/>
                </a:solidFill>
              </a:rPr>
              <a:t>tcp</a:t>
            </a:r>
            <a:r>
              <a:rPr lang="en-US" sz="3200" dirty="0">
                <a:solidFill>
                  <a:schemeClr val="tx1"/>
                </a:solidFill>
              </a:rPr>
              <a:t>, 0/</a:t>
            </a:r>
            <a:r>
              <a:rPr lang="en-US" sz="3200" dirty="0" err="1">
                <a:solidFill>
                  <a:schemeClr val="tx1"/>
                </a:solidFill>
              </a:rPr>
              <a:t>icmp</a:t>
            </a:r>
            <a:r>
              <a:rPr lang="en-US" sz="3200" dirty="0">
                <a:solidFill>
                  <a:schemeClr val="tx1"/>
                </a:solidFill>
              </a:rPr>
              <a:t>};</a:t>
            </a:r>
          </a:p>
          <a:p>
            <a:endParaRPr lang="en-US" sz="32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#Create a list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0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 Scripting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 Scripts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5564429"/>
              </p:ext>
            </p:extLst>
          </p:nvPr>
        </p:nvGraphicFramePr>
        <p:xfrm>
          <a:off x="380157" y="1353372"/>
          <a:ext cx="8466364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6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96930"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owner@onion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:~/simple$ cat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simple.bro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global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 set[port] = {21/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22/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0/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icmp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  <a:p>
                      <a:endParaRPr lang="en-US" sz="1800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bro_init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"Lets 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.";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("There are %d in the list.", |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|);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for (x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x;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}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new_connection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c:connection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if 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("Port %s connection detected",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};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380157" y="2176528"/>
            <a:ext cx="7153984" cy="682582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1668" y="2859110"/>
            <a:ext cx="8860665" cy="29878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>
                <a:solidFill>
                  <a:schemeClr val="tx1"/>
                </a:solidFill>
              </a:rPr>
              <a:t>event </a:t>
            </a:r>
            <a:r>
              <a:rPr lang="en-US" sz="3200" dirty="0" err="1">
                <a:solidFill>
                  <a:schemeClr val="tx1"/>
                </a:solidFill>
              </a:rPr>
              <a:t>bro_init</a:t>
            </a:r>
            <a:r>
              <a:rPr lang="en-US" sz="3200" dirty="0">
                <a:solidFill>
                  <a:schemeClr val="tx1"/>
                </a:solidFill>
              </a:rPr>
              <a:t>()</a:t>
            </a:r>
          </a:p>
          <a:p>
            <a:r>
              <a:rPr lang="en-US" sz="3200" dirty="0">
                <a:solidFill>
                  <a:schemeClr val="tx1"/>
                </a:solidFill>
              </a:rPr>
              <a:t>{</a:t>
            </a:r>
          </a:p>
          <a:p>
            <a:endParaRPr lang="en-US" sz="32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#Do stuff when Bro loads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0607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 Scripting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 Scripts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598533"/>
              </p:ext>
            </p:extLst>
          </p:nvPr>
        </p:nvGraphicFramePr>
        <p:xfrm>
          <a:off x="380157" y="1353372"/>
          <a:ext cx="8466364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6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96930"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owner@onion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:~/simple$ cat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simple.bro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global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 set[port] = {21/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22/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0/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icmp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  <a:p>
                      <a:endParaRPr lang="en-US" sz="1800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bro_init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"Lets 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.";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("There are %d in the list.", |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|);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for (x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x;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}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new_connection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c:connection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if 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("Port %s connection detected",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};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380157" y="3026533"/>
            <a:ext cx="7153984" cy="321974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3348507"/>
            <a:ext cx="8860665" cy="294926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>
                <a:solidFill>
                  <a:schemeClr val="tx1"/>
                </a:solidFill>
              </a:rPr>
              <a:t>print </a:t>
            </a:r>
            <a:r>
              <a:rPr lang="en-US" sz="3200" dirty="0" err="1">
                <a:solidFill>
                  <a:schemeClr val="tx1"/>
                </a:solidFill>
              </a:rPr>
              <a:t>fmt</a:t>
            </a:r>
            <a:r>
              <a:rPr lang="en-US" sz="3200" dirty="0">
                <a:solidFill>
                  <a:schemeClr val="tx1"/>
                </a:solidFill>
              </a:rPr>
              <a:t> ("There are %d in the list.", |</a:t>
            </a:r>
            <a:r>
              <a:rPr lang="en-US" sz="3200" dirty="0" err="1">
                <a:solidFill>
                  <a:schemeClr val="tx1"/>
                </a:solidFill>
              </a:rPr>
              <a:t>myports</a:t>
            </a:r>
            <a:r>
              <a:rPr lang="en-US" sz="3200" dirty="0">
                <a:solidFill>
                  <a:schemeClr val="tx1"/>
                </a:solidFill>
              </a:rPr>
              <a:t>|);</a:t>
            </a:r>
          </a:p>
          <a:p>
            <a:endParaRPr lang="en-US" sz="32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	#Format string</a:t>
            </a:r>
          </a:p>
          <a:p>
            <a:endParaRPr lang="en-US" sz="32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	# |</a:t>
            </a:r>
            <a:r>
              <a:rPr lang="en-US" sz="3200" dirty="0" err="1">
                <a:solidFill>
                  <a:schemeClr val="tx1"/>
                </a:solidFill>
              </a:rPr>
              <a:t>var</a:t>
            </a:r>
            <a:r>
              <a:rPr lang="en-US" sz="3200" dirty="0">
                <a:solidFill>
                  <a:schemeClr val="tx1"/>
                </a:solidFill>
              </a:rPr>
              <a:t>| gets length of list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5997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 Scripting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 Scripts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937269"/>
              </p:ext>
            </p:extLst>
          </p:nvPr>
        </p:nvGraphicFramePr>
        <p:xfrm>
          <a:off x="380157" y="1353372"/>
          <a:ext cx="8466364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6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96930"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owner@onion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:~/simple$ cat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simple.bro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global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 set[port] = {21/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22/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0/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icmp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  <a:p>
                      <a:endParaRPr lang="en-US" sz="1800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bro_init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"Lets 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.";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("There are %d in the list.", |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|);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for (x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x;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}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new_connection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c:connection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if 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("Port %s connection detected",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};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380157" y="4087359"/>
            <a:ext cx="7153984" cy="652066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1138097"/>
            <a:ext cx="8860665" cy="268692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>
                <a:solidFill>
                  <a:schemeClr val="tx1"/>
                </a:solidFill>
              </a:rPr>
              <a:t>event </a:t>
            </a:r>
            <a:r>
              <a:rPr lang="en-US" sz="3200" dirty="0" err="1">
                <a:solidFill>
                  <a:schemeClr val="tx1"/>
                </a:solidFill>
              </a:rPr>
              <a:t>new_connection</a:t>
            </a:r>
            <a:r>
              <a:rPr lang="en-US" sz="3200" dirty="0">
                <a:solidFill>
                  <a:schemeClr val="tx1"/>
                </a:solidFill>
              </a:rPr>
              <a:t>(</a:t>
            </a:r>
            <a:r>
              <a:rPr lang="en-US" sz="3200" dirty="0" err="1">
                <a:solidFill>
                  <a:schemeClr val="tx1"/>
                </a:solidFill>
              </a:rPr>
              <a:t>c:connection</a:t>
            </a:r>
            <a:r>
              <a:rPr lang="en-US" sz="3200" dirty="0">
                <a:solidFill>
                  <a:schemeClr val="tx1"/>
                </a:solidFill>
              </a:rPr>
              <a:t>)</a:t>
            </a:r>
          </a:p>
          <a:p>
            <a:r>
              <a:rPr lang="en-US" sz="3200" dirty="0">
                <a:solidFill>
                  <a:schemeClr val="tx1"/>
                </a:solidFill>
              </a:rPr>
              <a:t>{</a:t>
            </a:r>
          </a:p>
          <a:p>
            <a:endParaRPr lang="en-US" sz="32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	# Do the thing in </a:t>
            </a:r>
            <a:r>
              <a:rPr lang="en-US" sz="3200" dirty="0" err="1">
                <a:solidFill>
                  <a:schemeClr val="tx1"/>
                </a:solidFill>
              </a:rPr>
              <a:t>curley</a:t>
            </a:r>
            <a:r>
              <a:rPr lang="en-US" sz="3200" dirty="0">
                <a:solidFill>
                  <a:schemeClr val="tx1"/>
                </a:solidFill>
              </a:rPr>
              <a:t> braces when Bro detects a new connection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014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I “borrowed” my employers slide template</a:t>
            </a:r>
          </a:p>
          <a:p>
            <a:pPr lvl="1"/>
            <a:r>
              <a:rPr lang="en-US" sz="2800" dirty="0"/>
              <a:t>Creating .POT files is hard</a:t>
            </a:r>
          </a:p>
          <a:p>
            <a:pPr lvl="1"/>
            <a:endParaRPr lang="en-US" sz="2800" dirty="0"/>
          </a:p>
          <a:p>
            <a:r>
              <a:rPr lang="en-US" sz="3200" dirty="0"/>
              <a:t>This is NOT my employers material</a:t>
            </a:r>
          </a:p>
          <a:p>
            <a:endParaRPr lang="en-US" sz="3200" dirty="0"/>
          </a:p>
          <a:p>
            <a:r>
              <a:rPr lang="en-US" sz="3200" dirty="0"/>
              <a:t>TLDR; You can sue me, not my employer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</p:spTree>
    <p:extLst>
      <p:ext uri="{BB962C8B-B14F-4D97-AF65-F5344CB8AC3E}">
        <p14:creationId xmlns:p14="http://schemas.microsoft.com/office/powerpoint/2010/main" val="32516103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 Scripting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 Scripts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1427781"/>
              </p:ext>
            </p:extLst>
          </p:nvPr>
        </p:nvGraphicFramePr>
        <p:xfrm>
          <a:off x="380157" y="1353372"/>
          <a:ext cx="8466364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63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96930"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owner@onion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:~/simple$ cat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simple.bro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global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: set[port] = {21/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22/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tcp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, 0/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icmp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  <a:p>
                      <a:endParaRPr lang="en-US" sz="1800" dirty="0">
                        <a:solidFill>
                          <a:schemeClr val="bg1">
                            <a:lumMod val="95000"/>
                          </a:schemeClr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bro_init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"Lets 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.";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("There are %d in the list.", |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|);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for (x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x;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}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event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new_connection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c:connection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if (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 in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myports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{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print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fmt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("Port %s connection detected", </a:t>
                      </a:r>
                      <a:r>
                        <a:rPr lang="en-US" sz="1800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c$id$resp_p</a:t>
                      </a:r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		};</a:t>
                      </a:r>
                    </a:p>
                    <a:p>
                      <a:r>
                        <a:rPr lang="en-US" sz="18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};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560461" y="4623514"/>
            <a:ext cx="7746412" cy="1017431"/>
          </a:xfrm>
          <a:prstGeom prst="rect">
            <a:avLst/>
          </a:prstGeom>
          <a:noFill/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1138096"/>
            <a:ext cx="8860665" cy="28414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>
                <a:solidFill>
                  <a:schemeClr val="tx1"/>
                </a:solidFill>
              </a:rPr>
              <a:t>	if (</a:t>
            </a:r>
            <a:r>
              <a:rPr lang="en-US" sz="3200" dirty="0" err="1">
                <a:solidFill>
                  <a:schemeClr val="tx1"/>
                </a:solidFill>
              </a:rPr>
              <a:t>c$id$resp_p</a:t>
            </a:r>
            <a:r>
              <a:rPr lang="en-US" sz="3200" dirty="0">
                <a:solidFill>
                  <a:schemeClr val="tx1"/>
                </a:solidFill>
              </a:rPr>
              <a:t> in </a:t>
            </a:r>
            <a:r>
              <a:rPr lang="en-US" sz="3200" dirty="0" err="1">
                <a:solidFill>
                  <a:schemeClr val="tx1"/>
                </a:solidFill>
              </a:rPr>
              <a:t>myports</a:t>
            </a:r>
            <a:r>
              <a:rPr lang="en-US" sz="3200" dirty="0">
                <a:solidFill>
                  <a:schemeClr val="tx1"/>
                </a:solidFill>
              </a:rPr>
              <a:t>)</a:t>
            </a:r>
          </a:p>
          <a:p>
            <a:r>
              <a:rPr lang="en-US" sz="3200" dirty="0">
                <a:solidFill>
                  <a:schemeClr val="tx1"/>
                </a:solidFill>
              </a:rPr>
              <a:t>		{</a:t>
            </a:r>
          </a:p>
          <a:p>
            <a:r>
              <a:rPr lang="en-US" sz="3200" dirty="0">
                <a:solidFill>
                  <a:schemeClr val="tx1"/>
                </a:solidFill>
              </a:rPr>
              <a:t>		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#If the destination port (</a:t>
            </a:r>
            <a:r>
              <a:rPr lang="en-US" sz="3200" dirty="0" err="1">
                <a:solidFill>
                  <a:schemeClr val="tx1"/>
                </a:solidFill>
              </a:rPr>
              <a:t>c$id$resp_p</a:t>
            </a:r>
            <a:r>
              <a:rPr lang="en-US" sz="3200" dirty="0">
                <a:solidFill>
                  <a:schemeClr val="tx1"/>
                </a:solidFill>
              </a:rPr>
              <a:t>) is in the list, do the thing in </a:t>
            </a:r>
            <a:r>
              <a:rPr lang="en-US" sz="3200" dirty="0" err="1">
                <a:solidFill>
                  <a:schemeClr val="tx1"/>
                </a:solidFill>
              </a:rPr>
              <a:t>curley</a:t>
            </a:r>
            <a:r>
              <a:rPr lang="en-US" sz="3200" dirty="0">
                <a:solidFill>
                  <a:schemeClr val="tx1"/>
                </a:solidFill>
              </a:rPr>
              <a:t> brackets</a:t>
            </a:r>
          </a:p>
        </p:txBody>
      </p:sp>
    </p:spTree>
    <p:extLst>
      <p:ext uri="{BB962C8B-B14F-4D97-AF65-F5344CB8AC3E}">
        <p14:creationId xmlns:p14="http://schemas.microsoft.com/office/powerpoint/2010/main" val="27055043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Baselinereport.bro</a:t>
            </a:r>
            <a:r>
              <a:rPr lang="en-US" dirty="0"/>
              <a:t> ::Pseudocode</a:t>
            </a:r>
          </a:p>
          <a:p>
            <a:pPr marL="457200" indent="-457200">
              <a:buAutoNum type="arabicPeriod"/>
            </a:pPr>
            <a:r>
              <a:rPr lang="en-US" dirty="0"/>
              <a:t>Load table (</a:t>
            </a:r>
            <a:r>
              <a:rPr lang="en-US" dirty="0" err="1"/>
              <a:t>baseline.data</a:t>
            </a:r>
            <a:r>
              <a:rPr lang="en-US" dirty="0"/>
              <a:t>)</a:t>
            </a:r>
          </a:p>
          <a:p>
            <a:pPr marL="457200" indent="-457200">
              <a:buAutoNum type="arabicPeriod"/>
            </a:pPr>
            <a:r>
              <a:rPr lang="en-US" dirty="0"/>
              <a:t>Check every new connection:</a:t>
            </a:r>
          </a:p>
          <a:p>
            <a:pPr marL="857250" lvl="1" indent="-457200"/>
            <a:endParaRPr lang="en-US" dirty="0"/>
          </a:p>
          <a:p>
            <a:pPr marL="857250" lvl="1" indent="-457200"/>
            <a:r>
              <a:rPr lang="en-US" dirty="0"/>
              <a:t>Is the destination on the baselined subnet?</a:t>
            </a:r>
          </a:p>
          <a:p>
            <a:pPr marL="857250" lvl="1" indent="-457200"/>
            <a:endParaRPr lang="en-US" dirty="0"/>
          </a:p>
          <a:p>
            <a:pPr marL="1257300" lvl="2" indent="-457200"/>
            <a:r>
              <a:rPr lang="en-US" dirty="0"/>
              <a:t>If so, is it in the baseline?</a:t>
            </a:r>
          </a:p>
          <a:p>
            <a:pPr marL="1257300" lvl="2" indent="-457200"/>
            <a:endParaRPr lang="en-US" dirty="0"/>
          </a:p>
          <a:p>
            <a:pPr marL="857250" lvl="1" indent="-457200"/>
            <a:r>
              <a:rPr lang="en-US" dirty="0"/>
              <a:t>If it’s in the baseline, is the source address allowed to use that port? </a:t>
            </a:r>
          </a:p>
          <a:p>
            <a:pPr marL="400050" lvl="1" indent="0">
              <a:buNone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Log any “No’s”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little more useful…</a:t>
            </a:r>
          </a:p>
        </p:txBody>
      </p:sp>
    </p:spTree>
    <p:extLst>
      <p:ext uri="{BB962C8B-B14F-4D97-AF65-F5344CB8AC3E}">
        <p14:creationId xmlns:p14="http://schemas.microsoft.com/office/powerpoint/2010/main" val="24822112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000" dirty="0" err="1"/>
              <a:t>git</a:t>
            </a:r>
            <a:r>
              <a:rPr lang="en-US" sz="2000" dirty="0"/>
              <a:t> clone </a:t>
            </a:r>
            <a:r>
              <a:rPr lang="en-US" sz="2000" dirty="0">
                <a:hlinkClick r:id="rId2"/>
              </a:rPr>
              <a:t>https://github.com/hashtagcyber/baseliner.git</a:t>
            </a: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Edit line 32 of </a:t>
            </a:r>
            <a:r>
              <a:rPr lang="en-US" sz="2000" dirty="0" err="1"/>
              <a:t>baselinereport.bro</a:t>
            </a:r>
            <a:r>
              <a:rPr lang="en-US" sz="2000" dirty="0"/>
              <a:t>, replace with a comma separated list of subnets</a:t>
            </a:r>
          </a:p>
          <a:p>
            <a:pPr marL="457200" indent="-457200">
              <a:buAutoNum type="arabicPeriod"/>
            </a:pPr>
            <a:r>
              <a:rPr lang="en-US" sz="2000" dirty="0"/>
              <a:t>Copy both files to /opt/bro/share/bro/policy/</a:t>
            </a:r>
            <a:r>
              <a:rPr lang="en-US" sz="2000" dirty="0" err="1"/>
              <a:t>misc</a:t>
            </a: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Add “@load </a:t>
            </a:r>
            <a:r>
              <a:rPr lang="en-US" sz="2000" dirty="0" err="1"/>
              <a:t>misc</a:t>
            </a:r>
            <a:r>
              <a:rPr lang="en-US" sz="2000" dirty="0"/>
              <a:t>/</a:t>
            </a:r>
            <a:r>
              <a:rPr lang="en-US" sz="2000" dirty="0" err="1"/>
              <a:t>baselinereport</a:t>
            </a:r>
            <a:r>
              <a:rPr lang="en-US" sz="2000" dirty="0"/>
              <a:t>” to /opt/bro/share/bro/site/</a:t>
            </a:r>
            <a:r>
              <a:rPr lang="en-US" sz="2000" dirty="0" err="1"/>
              <a:t>local.bro</a:t>
            </a: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Restart Bro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dirty="0" err="1"/>
              <a:t>Baselinereport.bro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110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Useful search terms:</a:t>
            </a:r>
          </a:p>
          <a:p>
            <a:pPr lvl="1"/>
            <a:r>
              <a:rPr lang="en-US" dirty="0"/>
              <a:t>Show all notice’s generated by </a:t>
            </a:r>
            <a:r>
              <a:rPr lang="en-US" dirty="0" err="1"/>
              <a:t>baselinereport</a:t>
            </a:r>
            <a:endParaRPr lang="en-US" dirty="0"/>
          </a:p>
          <a:p>
            <a:pPr lvl="1"/>
            <a:endParaRPr lang="en-US" dirty="0"/>
          </a:p>
          <a:p>
            <a:pPr lvl="2"/>
            <a:r>
              <a:rPr lang="en-US" dirty="0"/>
              <a:t>class=BRO_NOTICE "-" </a:t>
            </a:r>
            <a:r>
              <a:rPr lang="en-US" dirty="0" err="1"/>
              <a:t>notice_type</a:t>
            </a:r>
            <a:r>
              <a:rPr lang="en-US" dirty="0"/>
              <a:t>="</a:t>
            </a:r>
            <a:r>
              <a:rPr lang="en-US" dirty="0" err="1"/>
              <a:t>TrafficBaselineException</a:t>
            </a:r>
            <a:r>
              <a:rPr lang="en-US" dirty="0"/>
              <a:t>“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dirty="0"/>
              <a:t>Show all connections to an IP, grouped by destination port</a:t>
            </a:r>
          </a:p>
          <a:p>
            <a:pPr lvl="1"/>
            <a:endParaRPr lang="en-US" dirty="0"/>
          </a:p>
          <a:p>
            <a:pPr lvl="2"/>
            <a:r>
              <a:rPr lang="en-US" dirty="0" err="1"/>
              <a:t>BRO_CONN.dstip</a:t>
            </a:r>
            <a:r>
              <a:rPr lang="en-US" dirty="0"/>
              <a:t>=156.22.10.10 </a:t>
            </a:r>
            <a:r>
              <a:rPr lang="en-US" dirty="0" err="1"/>
              <a:t>groupby:dstport</a:t>
            </a:r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/>
              <a:t>Show all connection to an IP/Port pair grouped by source IP</a:t>
            </a:r>
          </a:p>
          <a:p>
            <a:pPr lvl="1"/>
            <a:endParaRPr lang="en-US" dirty="0"/>
          </a:p>
          <a:p>
            <a:pPr lvl="2"/>
            <a:r>
              <a:rPr lang="en-US" i="1" dirty="0" err="1"/>
              <a:t>BRO_CONN.dstip</a:t>
            </a:r>
            <a:r>
              <a:rPr lang="en-US" i="1" dirty="0"/>
              <a:t>=156.22.10.10  </a:t>
            </a:r>
            <a:r>
              <a:rPr lang="en-US" i="1" dirty="0" err="1"/>
              <a:t>BRO_CONN.dstport</a:t>
            </a:r>
            <a:r>
              <a:rPr lang="en-US" i="1" dirty="0"/>
              <a:t>=445 </a:t>
            </a:r>
            <a:r>
              <a:rPr lang="en-US" i="1" dirty="0" err="1"/>
              <a:t>groupby:srcip</a:t>
            </a:r>
            <a:endParaRPr lang="en-US" i="1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ELSA Demo</a:t>
            </a:r>
          </a:p>
        </p:txBody>
      </p:sp>
    </p:spTree>
    <p:extLst>
      <p:ext uri="{BB962C8B-B14F-4D97-AF65-F5344CB8AC3E}">
        <p14:creationId xmlns:p14="http://schemas.microsoft.com/office/powerpoint/2010/main" val="1245545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Baseline w/ </a:t>
            </a:r>
            <a:r>
              <a:rPr lang="en-US" dirty="0" err="1"/>
              <a:t>ELSa</a:t>
            </a:r>
            <a:r>
              <a:rPr lang="en-US" dirty="0"/>
              <a:t> &amp; VI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620" y="1157296"/>
            <a:ext cx="6879771" cy="5070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63206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/>
              <a:t>That sounds like a lot of work…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….</a:t>
            </a:r>
          </a:p>
        </p:txBody>
      </p:sp>
    </p:spTree>
    <p:extLst>
      <p:ext uri="{BB962C8B-B14F-4D97-AF65-F5344CB8AC3E}">
        <p14:creationId xmlns:p14="http://schemas.microsoft.com/office/powerpoint/2010/main" val="38164382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Written in Python</a:t>
            </a:r>
          </a:p>
          <a:p>
            <a:endParaRPr lang="en-US" sz="2800" dirty="0"/>
          </a:p>
          <a:p>
            <a:r>
              <a:rPr lang="en-US" sz="2800" dirty="0"/>
              <a:t>Installs </a:t>
            </a:r>
            <a:r>
              <a:rPr lang="en-US" sz="2800" dirty="0" err="1"/>
              <a:t>baselinereport.bro</a:t>
            </a:r>
            <a:r>
              <a:rPr lang="en-US" sz="2800" dirty="0"/>
              <a:t> script</a:t>
            </a:r>
          </a:p>
          <a:p>
            <a:endParaRPr lang="en-US" sz="2800" dirty="0"/>
          </a:p>
          <a:p>
            <a:r>
              <a:rPr lang="en-US" sz="2800" dirty="0"/>
              <a:t>Parses notice.log</a:t>
            </a:r>
          </a:p>
          <a:p>
            <a:endParaRPr lang="en-US" sz="2800" dirty="0"/>
          </a:p>
          <a:p>
            <a:r>
              <a:rPr lang="en-US" sz="2800" dirty="0"/>
              <a:t>Generates network baseline automatically</a:t>
            </a:r>
          </a:p>
          <a:p>
            <a:endParaRPr lang="en-US" sz="2800" dirty="0"/>
          </a:p>
          <a:p>
            <a:r>
              <a:rPr lang="en-US" sz="2800" dirty="0"/>
              <a:t>Simple Yes/No interface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Bropy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9601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Content Placeholder 4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389" y="1419225"/>
            <a:ext cx="6137222" cy="470693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Network</a:t>
            </a:r>
          </a:p>
        </p:txBody>
      </p:sp>
    </p:spTree>
    <p:extLst>
      <p:ext uri="{BB962C8B-B14F-4D97-AF65-F5344CB8AC3E}">
        <p14:creationId xmlns:p14="http://schemas.microsoft.com/office/powerpoint/2010/main" val="9842941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Bropy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8520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/>
              <a:t>git</a:t>
            </a:r>
            <a:r>
              <a:rPr lang="en-US" dirty="0"/>
              <a:t> clone </a:t>
            </a:r>
            <a:r>
              <a:rPr lang="en-US" dirty="0">
                <a:hlinkClick r:id="rId2"/>
              </a:rPr>
              <a:t>https://github.com/hashtagcyber/bropy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cd </a:t>
            </a:r>
            <a:r>
              <a:rPr lang="en-US" dirty="0" err="1"/>
              <a:t>bropy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sudo</a:t>
            </a:r>
            <a:r>
              <a:rPr lang="en-US" dirty="0"/>
              <a:t> ./bropy.py</a:t>
            </a:r>
          </a:p>
          <a:p>
            <a:pPr lvl="1"/>
            <a:r>
              <a:rPr lang="en-US" dirty="0"/>
              <a:t>Select option 3 to install</a:t>
            </a:r>
          </a:p>
          <a:p>
            <a:pPr lvl="2"/>
            <a:r>
              <a:rPr lang="en-US" dirty="0"/>
              <a:t>Enter  the subnet and CIDR that you would like to monitor</a:t>
            </a:r>
          </a:p>
          <a:p>
            <a:pPr lvl="2"/>
            <a:r>
              <a:rPr lang="en-US" dirty="0"/>
              <a:t>Example: 156.22.10.0/24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Select Y to restart Bro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Wait for logs to be generated….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sudo</a:t>
            </a:r>
            <a:r>
              <a:rPr lang="en-US" dirty="0"/>
              <a:t> ./bropy.py</a:t>
            </a:r>
          </a:p>
          <a:p>
            <a:pPr marL="857250" lvl="1" indent="-457200"/>
            <a:r>
              <a:rPr lang="en-US" dirty="0"/>
              <a:t>Select option 1 to “Auto Baseline”</a:t>
            </a:r>
          </a:p>
          <a:p>
            <a:pPr marL="857250" lvl="1" indent="-457200"/>
            <a:r>
              <a:rPr lang="en-US" dirty="0"/>
              <a:t>Select option 2 for Y/N prompting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Bropy</a:t>
            </a:r>
            <a:r>
              <a:rPr lang="en-US" dirty="0"/>
              <a:t> on </a:t>
            </a:r>
            <a:r>
              <a:rPr lang="en-US" dirty="0" err="1"/>
              <a:t>SecurityOnion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583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199" y="1368378"/>
            <a:ext cx="5538147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Matt </a:t>
            </a:r>
            <a:r>
              <a:rPr lang="en-US" dirty="0" err="1"/>
              <a:t>Domko</a:t>
            </a:r>
            <a:endParaRPr lang="en-US" dirty="0"/>
          </a:p>
          <a:p>
            <a:pPr lvl="1"/>
            <a:r>
              <a:rPr lang="en-US" dirty="0"/>
              <a:t>Beard Enthusiast</a:t>
            </a:r>
          </a:p>
          <a:p>
            <a:pPr lvl="1"/>
            <a:r>
              <a:rPr lang="en-US" dirty="0"/>
              <a:t>Former:</a:t>
            </a:r>
          </a:p>
          <a:p>
            <a:pPr lvl="2"/>
            <a:r>
              <a:rPr lang="en-US" dirty="0"/>
              <a:t>Parachutist</a:t>
            </a:r>
          </a:p>
          <a:p>
            <a:pPr lvl="2"/>
            <a:r>
              <a:rPr lang="en-US" dirty="0"/>
              <a:t>Enterprise Admin</a:t>
            </a:r>
          </a:p>
          <a:p>
            <a:pPr lvl="2"/>
            <a:r>
              <a:rPr lang="en-US" dirty="0"/>
              <a:t>“Cyber Network Defender”</a:t>
            </a:r>
          </a:p>
          <a:p>
            <a:pPr lvl="1"/>
            <a:r>
              <a:rPr lang="en-US" dirty="0"/>
              <a:t>Instructor at Chiron Technology Services</a:t>
            </a:r>
          </a:p>
          <a:p>
            <a:pPr lvl="1"/>
            <a:r>
              <a:rPr lang="en-US" dirty="0"/>
              <a:t>Started blogging about Blue Team stuff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hlinkClick r:id="rId2"/>
              </a:rPr>
              <a:t>http://goo.gl/uznCag</a:t>
            </a:r>
            <a:endParaRPr lang="en-US" dirty="0"/>
          </a:p>
          <a:p>
            <a:pPr lvl="1"/>
            <a:r>
              <a:rPr lang="en-US" dirty="0" err="1"/>
              <a:t>Brakesec</a:t>
            </a:r>
            <a:r>
              <a:rPr lang="en-US" dirty="0"/>
              <a:t> Slack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hlinkClick r:id="rId3"/>
              </a:rPr>
              <a:t>https://brakesec.signup.team</a:t>
            </a:r>
            <a:endParaRPr lang="en-US" dirty="0"/>
          </a:p>
          <a:p>
            <a:pPr lvl="1"/>
            <a:r>
              <a:rPr lang="en-US" dirty="0"/>
              <a:t>@</a:t>
            </a:r>
            <a:r>
              <a:rPr lang="en-US" dirty="0" err="1"/>
              <a:t>hashtagcyber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346" y="820217"/>
            <a:ext cx="2806763" cy="5435749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30306015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Generate a list of every port/protocol critical hosts receive connections on</a:t>
            </a:r>
          </a:p>
          <a:p>
            <a:endParaRPr lang="en-US" sz="3200" dirty="0"/>
          </a:p>
          <a:p>
            <a:r>
              <a:rPr lang="en-US" sz="3200" dirty="0"/>
              <a:t>Receive alerts when non-standard connections are detected</a:t>
            </a:r>
          </a:p>
          <a:p>
            <a:endParaRPr lang="en-US" sz="3200" dirty="0"/>
          </a:p>
          <a:p>
            <a:r>
              <a:rPr lang="en-US" sz="3200" dirty="0"/>
              <a:t>Baseline data can be used to generate firewall lists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</p:spTree>
    <p:extLst>
      <p:ext uri="{BB962C8B-B14F-4D97-AF65-F5344CB8AC3E}">
        <p14:creationId xmlns:p14="http://schemas.microsoft.com/office/powerpoint/2010/main" val="40909961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3924EA-D0D6-41A7-A712-48D3DA69E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I’ve got a good baseline</a:t>
            </a:r>
          </a:p>
          <a:p>
            <a:endParaRPr lang="en-US" dirty="0"/>
          </a:p>
          <a:p>
            <a:r>
              <a:rPr lang="en-US" dirty="0"/>
              <a:t>I REALLY want to protect this asset</a:t>
            </a:r>
          </a:p>
          <a:p>
            <a:endParaRPr lang="en-US" dirty="0"/>
          </a:p>
          <a:p>
            <a:r>
              <a:rPr lang="en-US" dirty="0"/>
              <a:t>Can I do IPS functions?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How about honeypots?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390841-375B-491E-9DFF-D1906081E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Further</a:t>
            </a:r>
          </a:p>
        </p:txBody>
      </p:sp>
    </p:spTree>
    <p:extLst>
      <p:ext uri="{BB962C8B-B14F-4D97-AF65-F5344CB8AC3E}">
        <p14:creationId xmlns:p14="http://schemas.microsoft.com/office/powerpoint/2010/main" val="35400050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A78271-AD59-4D4E-8465-8B709A7B4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Banhammer Branch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67B02E-F81A-4DC0-A7B5-0C66AA80486A}"/>
              </a:ext>
            </a:extLst>
          </p:cNvPr>
          <p:cNvSpPr/>
          <p:nvPr/>
        </p:nvSpPr>
        <p:spPr>
          <a:xfrm>
            <a:off x="4616740" y="2878234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RTR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5B30EA-A1DD-4F27-B743-B4924976B0BE}"/>
              </a:ext>
            </a:extLst>
          </p:cNvPr>
          <p:cNvSpPr/>
          <p:nvPr/>
        </p:nvSpPr>
        <p:spPr>
          <a:xfrm>
            <a:off x="3618451" y="1579930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HoneyRTR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F39300-C371-47B7-ABCC-B3D3EA5C12BE}"/>
              </a:ext>
            </a:extLst>
          </p:cNvPr>
          <p:cNvSpPr/>
          <p:nvPr/>
        </p:nvSpPr>
        <p:spPr>
          <a:xfrm>
            <a:off x="3777842" y="4137172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Real</a:t>
            </a:r>
          </a:p>
          <a:p>
            <a:pPr algn="ctr"/>
            <a:r>
              <a:rPr lang="en-US" dirty="0"/>
              <a:t>RTR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EAA26424-A519-4BA3-94B5-C8DAA9D0FF27}"/>
              </a:ext>
            </a:extLst>
          </p:cNvPr>
          <p:cNvSpPr/>
          <p:nvPr/>
        </p:nvSpPr>
        <p:spPr>
          <a:xfrm>
            <a:off x="6593747" y="1702965"/>
            <a:ext cx="2441196" cy="2936147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0000"/>
                </a:solidFill>
              </a:rPr>
              <a:t>EVIL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24DB1E-BDC8-4F32-9E21-7B3351FE60DE}"/>
              </a:ext>
            </a:extLst>
          </p:cNvPr>
          <p:cNvSpPr/>
          <p:nvPr/>
        </p:nvSpPr>
        <p:spPr>
          <a:xfrm>
            <a:off x="1291905" y="1264758"/>
            <a:ext cx="1342238" cy="137498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HoneyNet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A55CF2-7987-40A3-96FA-06823522AAF3}"/>
              </a:ext>
            </a:extLst>
          </p:cNvPr>
          <p:cNvCxnSpPr>
            <a:stCxn id="7" idx="2"/>
            <a:endCxn id="4" idx="6"/>
          </p:cNvCxnSpPr>
          <p:nvPr/>
        </p:nvCxnSpPr>
        <p:spPr>
          <a:xfrm flipH="1">
            <a:off x="5849922" y="3171039"/>
            <a:ext cx="751397" cy="2357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4589B7-4E95-4A03-8EE4-82542647F5C4}"/>
              </a:ext>
            </a:extLst>
          </p:cNvPr>
          <p:cNvCxnSpPr>
            <a:stCxn id="4" idx="0"/>
            <a:endCxn id="5" idx="5"/>
          </p:cNvCxnSpPr>
          <p:nvPr/>
        </p:nvCxnSpPr>
        <p:spPr>
          <a:xfrm flipH="1" flipV="1">
            <a:off x="4671038" y="2482147"/>
            <a:ext cx="562293" cy="396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E3D364-A279-4226-A69B-D361A780D954}"/>
              </a:ext>
            </a:extLst>
          </p:cNvPr>
          <p:cNvCxnSpPr>
            <a:stCxn id="5" idx="2"/>
            <a:endCxn id="8" idx="3"/>
          </p:cNvCxnSpPr>
          <p:nvPr/>
        </p:nvCxnSpPr>
        <p:spPr>
          <a:xfrm flipH="1" flipV="1">
            <a:off x="2634143" y="1952251"/>
            <a:ext cx="984308" cy="1561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70FA859-9D30-417A-8D0A-8B79714BDD97}"/>
              </a:ext>
            </a:extLst>
          </p:cNvPr>
          <p:cNvCxnSpPr>
            <a:stCxn id="4" idx="4"/>
            <a:endCxn id="6" idx="7"/>
          </p:cNvCxnSpPr>
          <p:nvPr/>
        </p:nvCxnSpPr>
        <p:spPr>
          <a:xfrm flipH="1">
            <a:off x="4830429" y="3935247"/>
            <a:ext cx="402902" cy="356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3AF3F40-2899-4CFB-B658-49B7867B23CF}"/>
              </a:ext>
            </a:extLst>
          </p:cNvPr>
          <p:cNvSpPr/>
          <p:nvPr/>
        </p:nvSpPr>
        <p:spPr>
          <a:xfrm>
            <a:off x="780176" y="4639112"/>
            <a:ext cx="2432807" cy="11576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Assets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53FA3E4-BAF3-4782-9DFB-DFC4F748F95C}"/>
              </a:ext>
            </a:extLst>
          </p:cNvPr>
          <p:cNvCxnSpPr>
            <a:stCxn id="17" idx="3"/>
            <a:endCxn id="6" idx="3"/>
          </p:cNvCxnSpPr>
          <p:nvPr/>
        </p:nvCxnSpPr>
        <p:spPr>
          <a:xfrm flipV="1">
            <a:off x="3212983" y="5039389"/>
            <a:ext cx="745454" cy="1785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4472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A78271-AD59-4D4E-8465-8B709A7B4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Banhammer Branch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67B02E-F81A-4DC0-A7B5-0C66AA80486A}"/>
              </a:ext>
            </a:extLst>
          </p:cNvPr>
          <p:cNvSpPr/>
          <p:nvPr/>
        </p:nvSpPr>
        <p:spPr>
          <a:xfrm>
            <a:off x="4616740" y="2878234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RTR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5B30EA-A1DD-4F27-B743-B4924976B0BE}"/>
              </a:ext>
            </a:extLst>
          </p:cNvPr>
          <p:cNvSpPr/>
          <p:nvPr/>
        </p:nvSpPr>
        <p:spPr>
          <a:xfrm>
            <a:off x="3618451" y="1579930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HoneyRTR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F39300-C371-47B7-ABCC-B3D3EA5C12BE}"/>
              </a:ext>
            </a:extLst>
          </p:cNvPr>
          <p:cNvSpPr/>
          <p:nvPr/>
        </p:nvSpPr>
        <p:spPr>
          <a:xfrm>
            <a:off x="3777842" y="4137172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Real</a:t>
            </a:r>
          </a:p>
          <a:p>
            <a:pPr algn="ctr"/>
            <a:r>
              <a:rPr lang="en-US" dirty="0"/>
              <a:t>RTR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EAA26424-A519-4BA3-94B5-C8DAA9D0FF27}"/>
              </a:ext>
            </a:extLst>
          </p:cNvPr>
          <p:cNvSpPr/>
          <p:nvPr/>
        </p:nvSpPr>
        <p:spPr>
          <a:xfrm>
            <a:off x="6593747" y="1702965"/>
            <a:ext cx="2441196" cy="2936147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0000"/>
                </a:solidFill>
              </a:rPr>
              <a:t>EVIL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24DB1E-BDC8-4F32-9E21-7B3351FE60DE}"/>
              </a:ext>
            </a:extLst>
          </p:cNvPr>
          <p:cNvSpPr/>
          <p:nvPr/>
        </p:nvSpPr>
        <p:spPr>
          <a:xfrm>
            <a:off x="1291905" y="1264758"/>
            <a:ext cx="1342238" cy="137498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HoneyNet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A55CF2-7987-40A3-96FA-06823522AAF3}"/>
              </a:ext>
            </a:extLst>
          </p:cNvPr>
          <p:cNvCxnSpPr>
            <a:stCxn id="7" idx="2"/>
            <a:endCxn id="4" idx="6"/>
          </p:cNvCxnSpPr>
          <p:nvPr/>
        </p:nvCxnSpPr>
        <p:spPr>
          <a:xfrm flipH="1">
            <a:off x="5849922" y="3171039"/>
            <a:ext cx="751397" cy="2357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4589B7-4E95-4A03-8EE4-82542647F5C4}"/>
              </a:ext>
            </a:extLst>
          </p:cNvPr>
          <p:cNvCxnSpPr>
            <a:stCxn id="4" idx="0"/>
            <a:endCxn id="5" idx="5"/>
          </p:cNvCxnSpPr>
          <p:nvPr/>
        </p:nvCxnSpPr>
        <p:spPr>
          <a:xfrm flipH="1" flipV="1">
            <a:off x="4671038" y="2482147"/>
            <a:ext cx="562293" cy="396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E3D364-A279-4226-A69B-D361A780D954}"/>
              </a:ext>
            </a:extLst>
          </p:cNvPr>
          <p:cNvCxnSpPr>
            <a:stCxn id="5" idx="2"/>
            <a:endCxn id="8" idx="3"/>
          </p:cNvCxnSpPr>
          <p:nvPr/>
        </p:nvCxnSpPr>
        <p:spPr>
          <a:xfrm flipH="1" flipV="1">
            <a:off x="2634143" y="1952251"/>
            <a:ext cx="984308" cy="1561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70FA859-9D30-417A-8D0A-8B79714BDD97}"/>
              </a:ext>
            </a:extLst>
          </p:cNvPr>
          <p:cNvCxnSpPr>
            <a:stCxn id="4" idx="4"/>
            <a:endCxn id="6" idx="7"/>
          </p:cNvCxnSpPr>
          <p:nvPr/>
        </p:nvCxnSpPr>
        <p:spPr>
          <a:xfrm flipH="1">
            <a:off x="4830429" y="3935247"/>
            <a:ext cx="402902" cy="356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3AF3F40-2899-4CFB-B658-49B7867B23CF}"/>
              </a:ext>
            </a:extLst>
          </p:cNvPr>
          <p:cNvSpPr/>
          <p:nvPr/>
        </p:nvSpPr>
        <p:spPr>
          <a:xfrm>
            <a:off x="780176" y="4639112"/>
            <a:ext cx="2432807" cy="11576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Assets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53FA3E4-BAF3-4782-9DFB-DFC4F748F95C}"/>
              </a:ext>
            </a:extLst>
          </p:cNvPr>
          <p:cNvCxnSpPr>
            <a:stCxn id="17" idx="3"/>
            <a:endCxn id="6" idx="3"/>
          </p:cNvCxnSpPr>
          <p:nvPr/>
        </p:nvCxnSpPr>
        <p:spPr>
          <a:xfrm flipV="1">
            <a:off x="3212983" y="5039389"/>
            <a:ext cx="745454" cy="1785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F8DBB05-31B3-4830-A891-CF9D0D02A028}"/>
              </a:ext>
            </a:extLst>
          </p:cNvPr>
          <p:cNvSpPr/>
          <p:nvPr/>
        </p:nvSpPr>
        <p:spPr>
          <a:xfrm>
            <a:off x="1652631" y="4137172"/>
            <a:ext cx="1560352" cy="501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Bropy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2702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A78271-AD59-4D4E-8465-8B709A7B4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Banhammer Branch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67B02E-F81A-4DC0-A7B5-0C66AA80486A}"/>
              </a:ext>
            </a:extLst>
          </p:cNvPr>
          <p:cNvSpPr/>
          <p:nvPr/>
        </p:nvSpPr>
        <p:spPr>
          <a:xfrm>
            <a:off x="4616740" y="2878234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RTR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5B30EA-A1DD-4F27-B743-B4924976B0BE}"/>
              </a:ext>
            </a:extLst>
          </p:cNvPr>
          <p:cNvSpPr/>
          <p:nvPr/>
        </p:nvSpPr>
        <p:spPr>
          <a:xfrm>
            <a:off x="3618451" y="1579930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HoneyRTR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F39300-C371-47B7-ABCC-B3D3EA5C12BE}"/>
              </a:ext>
            </a:extLst>
          </p:cNvPr>
          <p:cNvSpPr/>
          <p:nvPr/>
        </p:nvSpPr>
        <p:spPr>
          <a:xfrm>
            <a:off x="3777842" y="4137172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Real</a:t>
            </a:r>
          </a:p>
          <a:p>
            <a:pPr algn="ctr"/>
            <a:r>
              <a:rPr lang="en-US" dirty="0"/>
              <a:t>RTR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EAA26424-A519-4BA3-94B5-C8DAA9D0FF27}"/>
              </a:ext>
            </a:extLst>
          </p:cNvPr>
          <p:cNvSpPr/>
          <p:nvPr/>
        </p:nvSpPr>
        <p:spPr>
          <a:xfrm>
            <a:off x="6593747" y="1702965"/>
            <a:ext cx="2441196" cy="2936147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0000"/>
                </a:solidFill>
              </a:rPr>
              <a:t>EVIL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24DB1E-BDC8-4F32-9E21-7B3351FE60DE}"/>
              </a:ext>
            </a:extLst>
          </p:cNvPr>
          <p:cNvSpPr/>
          <p:nvPr/>
        </p:nvSpPr>
        <p:spPr>
          <a:xfrm>
            <a:off x="1291905" y="1264758"/>
            <a:ext cx="1342238" cy="137498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HoneyNet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A55CF2-7987-40A3-96FA-06823522AAF3}"/>
              </a:ext>
            </a:extLst>
          </p:cNvPr>
          <p:cNvCxnSpPr>
            <a:stCxn id="7" idx="2"/>
            <a:endCxn id="4" idx="6"/>
          </p:cNvCxnSpPr>
          <p:nvPr/>
        </p:nvCxnSpPr>
        <p:spPr>
          <a:xfrm flipH="1">
            <a:off x="5849922" y="3171039"/>
            <a:ext cx="751397" cy="2357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4589B7-4E95-4A03-8EE4-82542647F5C4}"/>
              </a:ext>
            </a:extLst>
          </p:cNvPr>
          <p:cNvCxnSpPr>
            <a:stCxn id="4" idx="0"/>
            <a:endCxn id="5" idx="5"/>
          </p:cNvCxnSpPr>
          <p:nvPr/>
        </p:nvCxnSpPr>
        <p:spPr>
          <a:xfrm flipH="1" flipV="1">
            <a:off x="4671038" y="2482147"/>
            <a:ext cx="562293" cy="396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E3D364-A279-4226-A69B-D361A780D954}"/>
              </a:ext>
            </a:extLst>
          </p:cNvPr>
          <p:cNvCxnSpPr>
            <a:stCxn id="5" idx="2"/>
            <a:endCxn id="8" idx="3"/>
          </p:cNvCxnSpPr>
          <p:nvPr/>
        </p:nvCxnSpPr>
        <p:spPr>
          <a:xfrm flipH="1" flipV="1">
            <a:off x="2634143" y="1952251"/>
            <a:ext cx="984308" cy="1561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70FA859-9D30-417A-8D0A-8B79714BDD97}"/>
              </a:ext>
            </a:extLst>
          </p:cNvPr>
          <p:cNvCxnSpPr>
            <a:stCxn id="4" idx="4"/>
            <a:endCxn id="6" idx="7"/>
          </p:cNvCxnSpPr>
          <p:nvPr/>
        </p:nvCxnSpPr>
        <p:spPr>
          <a:xfrm flipH="1">
            <a:off x="4830429" y="3935247"/>
            <a:ext cx="402902" cy="356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3AF3F40-2899-4CFB-B658-49B7867B23CF}"/>
              </a:ext>
            </a:extLst>
          </p:cNvPr>
          <p:cNvSpPr/>
          <p:nvPr/>
        </p:nvSpPr>
        <p:spPr>
          <a:xfrm>
            <a:off x="780176" y="4639112"/>
            <a:ext cx="2432807" cy="11576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Assets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53FA3E4-BAF3-4782-9DFB-DFC4F748F95C}"/>
              </a:ext>
            </a:extLst>
          </p:cNvPr>
          <p:cNvCxnSpPr>
            <a:stCxn id="17" idx="3"/>
            <a:endCxn id="6" idx="3"/>
          </p:cNvCxnSpPr>
          <p:nvPr/>
        </p:nvCxnSpPr>
        <p:spPr>
          <a:xfrm flipV="1">
            <a:off x="3212983" y="5039389"/>
            <a:ext cx="745454" cy="1785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F8DBB05-31B3-4830-A891-CF9D0D02A028}"/>
              </a:ext>
            </a:extLst>
          </p:cNvPr>
          <p:cNvSpPr/>
          <p:nvPr/>
        </p:nvSpPr>
        <p:spPr>
          <a:xfrm>
            <a:off x="1652631" y="4137172"/>
            <a:ext cx="1560352" cy="501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Bropy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971810A-15B8-4685-BBA1-4408020BB35C}"/>
              </a:ext>
            </a:extLst>
          </p:cNvPr>
          <p:cNvSpPr/>
          <p:nvPr/>
        </p:nvSpPr>
        <p:spPr>
          <a:xfrm rot="19776838" flipH="1">
            <a:off x="3064288" y="3612875"/>
            <a:ext cx="4135521" cy="105981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Evil Action</a:t>
            </a:r>
          </a:p>
        </p:txBody>
      </p:sp>
    </p:spTree>
    <p:extLst>
      <p:ext uri="{BB962C8B-B14F-4D97-AF65-F5344CB8AC3E}">
        <p14:creationId xmlns:p14="http://schemas.microsoft.com/office/powerpoint/2010/main" val="17463767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A78271-AD59-4D4E-8465-8B709A7B4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Banhammer Branch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67B02E-F81A-4DC0-A7B5-0C66AA80486A}"/>
              </a:ext>
            </a:extLst>
          </p:cNvPr>
          <p:cNvSpPr/>
          <p:nvPr/>
        </p:nvSpPr>
        <p:spPr>
          <a:xfrm>
            <a:off x="4616740" y="2878234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RTR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5B30EA-A1DD-4F27-B743-B4924976B0BE}"/>
              </a:ext>
            </a:extLst>
          </p:cNvPr>
          <p:cNvSpPr/>
          <p:nvPr/>
        </p:nvSpPr>
        <p:spPr>
          <a:xfrm>
            <a:off x="3618451" y="1579930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HoneyRTR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F39300-C371-47B7-ABCC-B3D3EA5C12BE}"/>
              </a:ext>
            </a:extLst>
          </p:cNvPr>
          <p:cNvSpPr/>
          <p:nvPr/>
        </p:nvSpPr>
        <p:spPr>
          <a:xfrm>
            <a:off x="3777842" y="4137172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Real</a:t>
            </a:r>
          </a:p>
          <a:p>
            <a:pPr algn="ctr"/>
            <a:r>
              <a:rPr lang="en-US" dirty="0"/>
              <a:t>RTR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EAA26424-A519-4BA3-94B5-C8DAA9D0FF27}"/>
              </a:ext>
            </a:extLst>
          </p:cNvPr>
          <p:cNvSpPr/>
          <p:nvPr/>
        </p:nvSpPr>
        <p:spPr>
          <a:xfrm>
            <a:off x="6593747" y="1702965"/>
            <a:ext cx="2441196" cy="2936147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0000"/>
                </a:solidFill>
              </a:rPr>
              <a:t>EVIL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24DB1E-BDC8-4F32-9E21-7B3351FE60DE}"/>
              </a:ext>
            </a:extLst>
          </p:cNvPr>
          <p:cNvSpPr/>
          <p:nvPr/>
        </p:nvSpPr>
        <p:spPr>
          <a:xfrm>
            <a:off x="1291905" y="1264758"/>
            <a:ext cx="1342238" cy="137498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HoneyNet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A55CF2-7987-40A3-96FA-06823522AAF3}"/>
              </a:ext>
            </a:extLst>
          </p:cNvPr>
          <p:cNvCxnSpPr>
            <a:stCxn id="7" idx="2"/>
            <a:endCxn id="4" idx="6"/>
          </p:cNvCxnSpPr>
          <p:nvPr/>
        </p:nvCxnSpPr>
        <p:spPr>
          <a:xfrm flipH="1">
            <a:off x="5849922" y="3171039"/>
            <a:ext cx="751397" cy="2357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4589B7-4E95-4A03-8EE4-82542647F5C4}"/>
              </a:ext>
            </a:extLst>
          </p:cNvPr>
          <p:cNvCxnSpPr>
            <a:stCxn id="4" idx="0"/>
            <a:endCxn id="5" idx="5"/>
          </p:cNvCxnSpPr>
          <p:nvPr/>
        </p:nvCxnSpPr>
        <p:spPr>
          <a:xfrm flipH="1" flipV="1">
            <a:off x="4671038" y="2482147"/>
            <a:ext cx="562293" cy="396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E3D364-A279-4226-A69B-D361A780D954}"/>
              </a:ext>
            </a:extLst>
          </p:cNvPr>
          <p:cNvCxnSpPr>
            <a:stCxn id="5" idx="2"/>
            <a:endCxn id="8" idx="3"/>
          </p:cNvCxnSpPr>
          <p:nvPr/>
        </p:nvCxnSpPr>
        <p:spPr>
          <a:xfrm flipH="1" flipV="1">
            <a:off x="2634143" y="1952251"/>
            <a:ext cx="984308" cy="1561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70FA859-9D30-417A-8D0A-8B79714BDD97}"/>
              </a:ext>
            </a:extLst>
          </p:cNvPr>
          <p:cNvCxnSpPr>
            <a:stCxn id="4" idx="4"/>
            <a:endCxn id="6" idx="7"/>
          </p:cNvCxnSpPr>
          <p:nvPr/>
        </p:nvCxnSpPr>
        <p:spPr>
          <a:xfrm flipH="1">
            <a:off x="4830429" y="3935247"/>
            <a:ext cx="402902" cy="356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3AF3F40-2899-4CFB-B658-49B7867B23CF}"/>
              </a:ext>
            </a:extLst>
          </p:cNvPr>
          <p:cNvSpPr/>
          <p:nvPr/>
        </p:nvSpPr>
        <p:spPr>
          <a:xfrm>
            <a:off x="780176" y="4639112"/>
            <a:ext cx="2432807" cy="11576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Assets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53FA3E4-BAF3-4782-9DFB-DFC4F748F95C}"/>
              </a:ext>
            </a:extLst>
          </p:cNvPr>
          <p:cNvCxnSpPr>
            <a:stCxn id="17" idx="3"/>
            <a:endCxn id="6" idx="3"/>
          </p:cNvCxnSpPr>
          <p:nvPr/>
        </p:nvCxnSpPr>
        <p:spPr>
          <a:xfrm flipV="1">
            <a:off x="3212983" y="5039389"/>
            <a:ext cx="745454" cy="1785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F8DBB05-31B3-4830-A891-CF9D0D02A028}"/>
              </a:ext>
            </a:extLst>
          </p:cNvPr>
          <p:cNvSpPr/>
          <p:nvPr/>
        </p:nvSpPr>
        <p:spPr>
          <a:xfrm>
            <a:off x="1652631" y="4137172"/>
            <a:ext cx="1560352" cy="501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Bropy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971810A-15B8-4685-BBA1-4408020BB35C}"/>
              </a:ext>
            </a:extLst>
          </p:cNvPr>
          <p:cNvSpPr/>
          <p:nvPr/>
        </p:nvSpPr>
        <p:spPr>
          <a:xfrm rot="19776838" flipH="1">
            <a:off x="3064288" y="3612875"/>
            <a:ext cx="4135521" cy="105981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Evil Action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6267D938-2D5C-48A4-BE18-C69DFA854B27}"/>
              </a:ext>
            </a:extLst>
          </p:cNvPr>
          <p:cNvSpPr/>
          <p:nvPr/>
        </p:nvSpPr>
        <p:spPr>
          <a:xfrm>
            <a:off x="111709" y="2639743"/>
            <a:ext cx="1951982" cy="1261241"/>
          </a:xfrm>
          <a:prstGeom prst="cloudCallout">
            <a:avLst>
              <a:gd name="adj1" fmla="val 41054"/>
              <a:gd name="adj2" fmla="val 8247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That’s not in the baseline</a:t>
            </a:r>
          </a:p>
        </p:txBody>
      </p:sp>
    </p:spTree>
    <p:extLst>
      <p:ext uri="{BB962C8B-B14F-4D97-AF65-F5344CB8AC3E}">
        <p14:creationId xmlns:p14="http://schemas.microsoft.com/office/powerpoint/2010/main" val="20408131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A78271-AD59-4D4E-8465-8B709A7B4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Banhammer Branch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67B02E-F81A-4DC0-A7B5-0C66AA80486A}"/>
              </a:ext>
            </a:extLst>
          </p:cNvPr>
          <p:cNvSpPr/>
          <p:nvPr/>
        </p:nvSpPr>
        <p:spPr>
          <a:xfrm>
            <a:off x="4616740" y="2878234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RTR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5B30EA-A1DD-4F27-B743-B4924976B0BE}"/>
              </a:ext>
            </a:extLst>
          </p:cNvPr>
          <p:cNvSpPr/>
          <p:nvPr/>
        </p:nvSpPr>
        <p:spPr>
          <a:xfrm>
            <a:off x="3618451" y="1579930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HoneyRTR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F39300-C371-47B7-ABCC-B3D3EA5C12BE}"/>
              </a:ext>
            </a:extLst>
          </p:cNvPr>
          <p:cNvSpPr/>
          <p:nvPr/>
        </p:nvSpPr>
        <p:spPr>
          <a:xfrm>
            <a:off x="3777842" y="4137172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Real</a:t>
            </a:r>
          </a:p>
          <a:p>
            <a:pPr algn="ctr"/>
            <a:r>
              <a:rPr lang="en-US" dirty="0"/>
              <a:t>RTR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EAA26424-A519-4BA3-94B5-C8DAA9D0FF27}"/>
              </a:ext>
            </a:extLst>
          </p:cNvPr>
          <p:cNvSpPr/>
          <p:nvPr/>
        </p:nvSpPr>
        <p:spPr>
          <a:xfrm>
            <a:off x="6593747" y="1702965"/>
            <a:ext cx="2441196" cy="2936147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0000"/>
                </a:solidFill>
              </a:rPr>
              <a:t>EVIL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24DB1E-BDC8-4F32-9E21-7B3351FE60DE}"/>
              </a:ext>
            </a:extLst>
          </p:cNvPr>
          <p:cNvSpPr/>
          <p:nvPr/>
        </p:nvSpPr>
        <p:spPr>
          <a:xfrm>
            <a:off x="1291905" y="1264758"/>
            <a:ext cx="1342238" cy="137498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HoneyNet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A55CF2-7987-40A3-96FA-06823522AAF3}"/>
              </a:ext>
            </a:extLst>
          </p:cNvPr>
          <p:cNvCxnSpPr>
            <a:stCxn id="7" idx="2"/>
            <a:endCxn id="4" idx="6"/>
          </p:cNvCxnSpPr>
          <p:nvPr/>
        </p:nvCxnSpPr>
        <p:spPr>
          <a:xfrm flipH="1">
            <a:off x="5849922" y="3171039"/>
            <a:ext cx="751397" cy="2357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4589B7-4E95-4A03-8EE4-82542647F5C4}"/>
              </a:ext>
            </a:extLst>
          </p:cNvPr>
          <p:cNvCxnSpPr>
            <a:stCxn id="4" idx="0"/>
            <a:endCxn id="5" idx="5"/>
          </p:cNvCxnSpPr>
          <p:nvPr/>
        </p:nvCxnSpPr>
        <p:spPr>
          <a:xfrm flipH="1" flipV="1">
            <a:off x="4671038" y="2482147"/>
            <a:ext cx="562293" cy="396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E3D364-A279-4226-A69B-D361A780D954}"/>
              </a:ext>
            </a:extLst>
          </p:cNvPr>
          <p:cNvCxnSpPr>
            <a:stCxn id="5" idx="2"/>
            <a:endCxn id="8" idx="3"/>
          </p:cNvCxnSpPr>
          <p:nvPr/>
        </p:nvCxnSpPr>
        <p:spPr>
          <a:xfrm flipH="1" flipV="1">
            <a:off x="2634143" y="1952251"/>
            <a:ext cx="984308" cy="1561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70FA859-9D30-417A-8D0A-8B79714BDD97}"/>
              </a:ext>
            </a:extLst>
          </p:cNvPr>
          <p:cNvCxnSpPr>
            <a:stCxn id="4" idx="4"/>
            <a:endCxn id="6" idx="7"/>
          </p:cNvCxnSpPr>
          <p:nvPr/>
        </p:nvCxnSpPr>
        <p:spPr>
          <a:xfrm flipH="1">
            <a:off x="4830429" y="3935247"/>
            <a:ext cx="402902" cy="356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3AF3F40-2899-4CFB-B658-49B7867B23CF}"/>
              </a:ext>
            </a:extLst>
          </p:cNvPr>
          <p:cNvSpPr/>
          <p:nvPr/>
        </p:nvSpPr>
        <p:spPr>
          <a:xfrm>
            <a:off x="780176" y="4639112"/>
            <a:ext cx="2432807" cy="11576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Assets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53FA3E4-BAF3-4782-9DFB-DFC4F748F95C}"/>
              </a:ext>
            </a:extLst>
          </p:cNvPr>
          <p:cNvCxnSpPr>
            <a:stCxn id="17" idx="3"/>
            <a:endCxn id="6" idx="3"/>
          </p:cNvCxnSpPr>
          <p:nvPr/>
        </p:nvCxnSpPr>
        <p:spPr>
          <a:xfrm flipV="1">
            <a:off x="3212983" y="5039389"/>
            <a:ext cx="745454" cy="1785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F8DBB05-31B3-4830-A891-CF9D0D02A028}"/>
              </a:ext>
            </a:extLst>
          </p:cNvPr>
          <p:cNvSpPr/>
          <p:nvPr/>
        </p:nvSpPr>
        <p:spPr>
          <a:xfrm>
            <a:off x="1652631" y="4137172"/>
            <a:ext cx="1560352" cy="501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Bropy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971810A-15B8-4685-BBA1-4408020BB35C}"/>
              </a:ext>
            </a:extLst>
          </p:cNvPr>
          <p:cNvSpPr/>
          <p:nvPr/>
        </p:nvSpPr>
        <p:spPr>
          <a:xfrm rot="19776838" flipH="1">
            <a:off x="3050778" y="3616544"/>
            <a:ext cx="4150027" cy="105981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Evil Action</a:t>
            </a:r>
          </a:p>
        </p:txBody>
      </p:sp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1C836622-9930-411B-8234-FFAD6402DAFC}"/>
              </a:ext>
            </a:extLst>
          </p:cNvPr>
          <p:cNvSpPr/>
          <p:nvPr/>
        </p:nvSpPr>
        <p:spPr>
          <a:xfrm>
            <a:off x="58723" y="2759978"/>
            <a:ext cx="2926995" cy="976917"/>
          </a:xfrm>
          <a:prstGeom prst="wedgeEllipseCallout">
            <a:avLst>
              <a:gd name="adj1" fmla="val 18057"/>
              <a:gd name="adj2" fmla="val 105182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SSH EDGE-RTR</a:t>
            </a: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route-map evil</a:t>
            </a:r>
          </a:p>
        </p:txBody>
      </p:sp>
    </p:spTree>
    <p:extLst>
      <p:ext uri="{BB962C8B-B14F-4D97-AF65-F5344CB8AC3E}">
        <p14:creationId xmlns:p14="http://schemas.microsoft.com/office/powerpoint/2010/main" val="1229902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A78271-AD59-4D4E-8465-8B709A7B4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Banhammer Branch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67B02E-F81A-4DC0-A7B5-0C66AA80486A}"/>
              </a:ext>
            </a:extLst>
          </p:cNvPr>
          <p:cNvSpPr/>
          <p:nvPr/>
        </p:nvSpPr>
        <p:spPr>
          <a:xfrm>
            <a:off x="4616740" y="2878234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 RTR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5B30EA-A1DD-4F27-B743-B4924976B0BE}"/>
              </a:ext>
            </a:extLst>
          </p:cNvPr>
          <p:cNvSpPr/>
          <p:nvPr/>
        </p:nvSpPr>
        <p:spPr>
          <a:xfrm>
            <a:off x="3618451" y="1579930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HoneyRTR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FF39300-C371-47B7-ABCC-B3D3EA5C12BE}"/>
              </a:ext>
            </a:extLst>
          </p:cNvPr>
          <p:cNvSpPr/>
          <p:nvPr/>
        </p:nvSpPr>
        <p:spPr>
          <a:xfrm>
            <a:off x="3777842" y="4137172"/>
            <a:ext cx="1233182" cy="10570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Real</a:t>
            </a:r>
          </a:p>
          <a:p>
            <a:pPr algn="ctr"/>
            <a:r>
              <a:rPr lang="en-US" dirty="0"/>
              <a:t>RTR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EAA26424-A519-4BA3-94B5-C8DAA9D0FF27}"/>
              </a:ext>
            </a:extLst>
          </p:cNvPr>
          <p:cNvSpPr/>
          <p:nvPr/>
        </p:nvSpPr>
        <p:spPr>
          <a:xfrm>
            <a:off x="6593747" y="1702965"/>
            <a:ext cx="2441196" cy="2936147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0000"/>
                </a:solidFill>
              </a:rPr>
              <a:t>EVIL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24DB1E-BDC8-4F32-9E21-7B3351FE60DE}"/>
              </a:ext>
            </a:extLst>
          </p:cNvPr>
          <p:cNvSpPr/>
          <p:nvPr/>
        </p:nvSpPr>
        <p:spPr>
          <a:xfrm>
            <a:off x="1291905" y="1264758"/>
            <a:ext cx="1342238" cy="137498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HoneyNet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A55CF2-7987-40A3-96FA-06823522AAF3}"/>
              </a:ext>
            </a:extLst>
          </p:cNvPr>
          <p:cNvCxnSpPr>
            <a:stCxn id="7" idx="2"/>
            <a:endCxn id="4" idx="6"/>
          </p:cNvCxnSpPr>
          <p:nvPr/>
        </p:nvCxnSpPr>
        <p:spPr>
          <a:xfrm flipH="1">
            <a:off x="5849922" y="3171039"/>
            <a:ext cx="751397" cy="2357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4589B7-4E95-4A03-8EE4-82542647F5C4}"/>
              </a:ext>
            </a:extLst>
          </p:cNvPr>
          <p:cNvCxnSpPr>
            <a:stCxn id="4" idx="0"/>
            <a:endCxn id="5" idx="5"/>
          </p:cNvCxnSpPr>
          <p:nvPr/>
        </p:nvCxnSpPr>
        <p:spPr>
          <a:xfrm flipH="1" flipV="1">
            <a:off x="4671038" y="2482147"/>
            <a:ext cx="562293" cy="396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E3D364-A279-4226-A69B-D361A780D954}"/>
              </a:ext>
            </a:extLst>
          </p:cNvPr>
          <p:cNvCxnSpPr>
            <a:stCxn id="5" idx="2"/>
            <a:endCxn id="8" idx="3"/>
          </p:cNvCxnSpPr>
          <p:nvPr/>
        </p:nvCxnSpPr>
        <p:spPr>
          <a:xfrm flipH="1" flipV="1">
            <a:off x="2634143" y="1952251"/>
            <a:ext cx="984308" cy="1561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70FA859-9D30-417A-8D0A-8B79714BDD97}"/>
              </a:ext>
            </a:extLst>
          </p:cNvPr>
          <p:cNvCxnSpPr>
            <a:stCxn id="4" idx="4"/>
            <a:endCxn id="6" idx="7"/>
          </p:cNvCxnSpPr>
          <p:nvPr/>
        </p:nvCxnSpPr>
        <p:spPr>
          <a:xfrm flipH="1">
            <a:off x="4830429" y="3935247"/>
            <a:ext cx="402902" cy="3567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3AF3F40-2899-4CFB-B658-49B7867B23CF}"/>
              </a:ext>
            </a:extLst>
          </p:cNvPr>
          <p:cNvSpPr/>
          <p:nvPr/>
        </p:nvSpPr>
        <p:spPr>
          <a:xfrm>
            <a:off x="780176" y="4639112"/>
            <a:ext cx="2432807" cy="11576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Assets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53FA3E4-BAF3-4782-9DFB-DFC4F748F95C}"/>
              </a:ext>
            </a:extLst>
          </p:cNvPr>
          <p:cNvCxnSpPr>
            <a:stCxn id="17" idx="3"/>
            <a:endCxn id="6" idx="3"/>
          </p:cNvCxnSpPr>
          <p:nvPr/>
        </p:nvCxnSpPr>
        <p:spPr>
          <a:xfrm flipV="1">
            <a:off x="3212983" y="5039389"/>
            <a:ext cx="745454" cy="1785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F8DBB05-31B3-4830-A891-CF9D0D02A028}"/>
              </a:ext>
            </a:extLst>
          </p:cNvPr>
          <p:cNvSpPr/>
          <p:nvPr/>
        </p:nvSpPr>
        <p:spPr>
          <a:xfrm>
            <a:off x="1652631" y="4137172"/>
            <a:ext cx="1560352" cy="501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Bropy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971810A-15B8-4685-BBA1-4408020BB35C}"/>
              </a:ext>
            </a:extLst>
          </p:cNvPr>
          <p:cNvSpPr/>
          <p:nvPr/>
        </p:nvSpPr>
        <p:spPr>
          <a:xfrm flipH="1">
            <a:off x="2395524" y="1577130"/>
            <a:ext cx="1438712" cy="1059813"/>
          </a:xfrm>
          <a:prstGeom prst="rightArrow">
            <a:avLst>
              <a:gd name="adj1" fmla="val 50000"/>
              <a:gd name="adj2" fmla="val 5671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Evil Action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156A3A56-CCB1-4BC0-827C-CB4ECEED82CD}"/>
              </a:ext>
            </a:extLst>
          </p:cNvPr>
          <p:cNvSpPr/>
          <p:nvPr/>
        </p:nvSpPr>
        <p:spPr>
          <a:xfrm rot="2291385" flipH="1">
            <a:off x="4191684" y="2046747"/>
            <a:ext cx="1255428" cy="1059813"/>
          </a:xfrm>
          <a:prstGeom prst="rightArrow">
            <a:avLst>
              <a:gd name="adj1" fmla="val 50000"/>
              <a:gd name="adj2" fmla="val 5671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Evil Action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8B35D09C-5512-4FD5-B3F3-C75C729AFFE0}"/>
              </a:ext>
            </a:extLst>
          </p:cNvPr>
          <p:cNvSpPr/>
          <p:nvPr/>
        </p:nvSpPr>
        <p:spPr>
          <a:xfrm flipH="1">
            <a:off x="5689133" y="3107124"/>
            <a:ext cx="1438712" cy="1059813"/>
          </a:xfrm>
          <a:prstGeom prst="rightArrow">
            <a:avLst>
              <a:gd name="adj1" fmla="val 50000"/>
              <a:gd name="adj2" fmla="val 5671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Evil Action</a:t>
            </a:r>
          </a:p>
        </p:txBody>
      </p:sp>
    </p:spTree>
    <p:extLst>
      <p:ext uri="{BB962C8B-B14F-4D97-AF65-F5344CB8AC3E}">
        <p14:creationId xmlns:p14="http://schemas.microsoft.com/office/powerpoint/2010/main" val="1232832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86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4400" dirty="0"/>
              <a:t>“Make the world a safer place” 			{by sharing information}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I’m here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92" y="1418549"/>
            <a:ext cx="9152776" cy="1260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944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Malicious  network activity CAN be identified using signatures…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666" y="17968"/>
            <a:ext cx="7775648" cy="1143001"/>
          </a:xfrm>
        </p:spPr>
        <p:txBody>
          <a:bodyPr/>
          <a:lstStyle/>
          <a:p>
            <a:r>
              <a:rPr lang="en-US" dirty="0"/>
              <a:t>The Problem: Detecting </a:t>
            </a:r>
            <a:r>
              <a:rPr lang="en-US" sz="2400" dirty="0"/>
              <a:t>Malicious</a:t>
            </a:r>
            <a:r>
              <a:rPr lang="en-US" dirty="0"/>
              <a:t> Network Activity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713" y="2433137"/>
            <a:ext cx="7648575" cy="311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0557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666" y="17968"/>
            <a:ext cx="7775648" cy="1143001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sz="2400" dirty="0"/>
              <a:t>Problem</a:t>
            </a:r>
            <a:r>
              <a:rPr lang="en-US" dirty="0"/>
              <a:t>: Detecting Malicious Network Activity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25" y="1378115"/>
            <a:ext cx="7677150" cy="474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3276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6213" y="5089"/>
            <a:ext cx="7775648" cy="1143001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sz="2400" dirty="0"/>
              <a:t>Problem</a:t>
            </a:r>
            <a:r>
              <a:rPr lang="en-US" dirty="0"/>
              <a:t>: Detecting Malicious Network Activity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8" y="1373353"/>
            <a:ext cx="7705725" cy="475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8975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6213" y="5089"/>
            <a:ext cx="7775648" cy="1143001"/>
          </a:xfrm>
        </p:spPr>
        <p:txBody>
          <a:bodyPr/>
          <a:lstStyle/>
          <a:p>
            <a:r>
              <a:rPr lang="en-US" dirty="0"/>
              <a:t>The Problem: Detecting Malicious </a:t>
            </a:r>
            <a:r>
              <a:rPr lang="en-US" sz="2400" dirty="0"/>
              <a:t>Network</a:t>
            </a:r>
            <a:r>
              <a:rPr lang="en-US" dirty="0"/>
              <a:t> Activity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188" y="1253789"/>
            <a:ext cx="7667625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2790912"/>
      </p:ext>
    </p:extLst>
  </p:cSld>
  <p:clrMapOvr>
    <a:masterClrMapping/>
  </p:clrMapOvr>
</p:sld>
</file>

<file path=ppt/theme/theme1.xml><?xml version="1.0" encoding="utf-8"?>
<a:theme xmlns:a="http://schemas.openxmlformats.org/drawingml/2006/main" name="Troopers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8E9E397A-AA4C-4E33-88BD-1E9368036EFB}" vid="{722E42CC-6F51-4852-BB7B-3649FDE003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CPP_Basic_Security_Fundamentals</Template>
  <TotalTime>582</TotalTime>
  <Words>1434</Words>
  <Application>Microsoft Office PowerPoint</Application>
  <PresentationFormat>On-screen Show (4:3)</PresentationFormat>
  <Paragraphs>455</Paragraphs>
  <Slides>48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Arial</vt:lpstr>
      <vt:lpstr>Arial Black</vt:lpstr>
      <vt:lpstr>Avenir Black</vt:lpstr>
      <vt:lpstr>Avenir Medium Oblique</vt:lpstr>
      <vt:lpstr>Avenir Roman</vt:lpstr>
      <vt:lpstr>Calibri</vt:lpstr>
      <vt:lpstr>Consolas</vt:lpstr>
      <vt:lpstr>Troopers17</vt:lpstr>
      <vt:lpstr>Arming Small Security Programs</vt:lpstr>
      <vt:lpstr>Arming Small Security Programs</vt:lpstr>
      <vt:lpstr>Disclaimer</vt:lpstr>
      <vt:lpstr>About Me</vt:lpstr>
      <vt:lpstr>Why I’m here</vt:lpstr>
      <vt:lpstr>The Problem: Detecting Malicious Network Activity</vt:lpstr>
      <vt:lpstr>The Problem: Detecting Malicious Network Activity</vt:lpstr>
      <vt:lpstr>The Problem: Detecting Malicious Network Activity</vt:lpstr>
      <vt:lpstr>The Problem: Detecting Malicious Network Activity</vt:lpstr>
      <vt:lpstr>The Problem: Detecting Malicious Network Activity</vt:lpstr>
      <vt:lpstr>The Initial Idea</vt:lpstr>
      <vt:lpstr>The Initial Idea</vt:lpstr>
      <vt:lpstr>A Similar Problem: Malicious Binaries</vt:lpstr>
      <vt:lpstr>A Similar Problem: Malicious Binaries</vt:lpstr>
      <vt:lpstr>A Similar Problem: Malicious Binaries</vt:lpstr>
      <vt:lpstr>Simple Application Whitelisting Implementation</vt:lpstr>
      <vt:lpstr>Malicious Network Activity : Anomaly Detection</vt:lpstr>
      <vt:lpstr>But Matt, How Do I &lt;do thing&gt;?</vt:lpstr>
      <vt:lpstr>Gathering Data with Bro</vt:lpstr>
      <vt:lpstr>Gathering Data with Bro</vt:lpstr>
      <vt:lpstr>Gathering Data with Bro</vt:lpstr>
      <vt:lpstr>Gathering Data with Bro</vt:lpstr>
      <vt:lpstr>Gathering Data with Bro</vt:lpstr>
      <vt:lpstr>Bro Scripts</vt:lpstr>
      <vt:lpstr>Bro Scripts</vt:lpstr>
      <vt:lpstr>Bro Scripts</vt:lpstr>
      <vt:lpstr>Bro Scripts</vt:lpstr>
      <vt:lpstr>Bro Scripts</vt:lpstr>
      <vt:lpstr>Bro Scripts</vt:lpstr>
      <vt:lpstr>Bro Scripts</vt:lpstr>
      <vt:lpstr>Something a little more useful…</vt:lpstr>
      <vt:lpstr>Installing Baselinereport.bro</vt:lpstr>
      <vt:lpstr>ELSA Demo</vt:lpstr>
      <vt:lpstr>Updating Baseline w/ ELSa &amp; VI</vt:lpstr>
      <vt:lpstr>But ….</vt:lpstr>
      <vt:lpstr>Bropy</vt:lpstr>
      <vt:lpstr>Scenario Network</vt:lpstr>
      <vt:lpstr>Bropy</vt:lpstr>
      <vt:lpstr>Bropy on SecurityOnion</vt:lpstr>
      <vt:lpstr>Use Case</vt:lpstr>
      <vt:lpstr>Going Further</vt:lpstr>
      <vt:lpstr>Banhammer Branch</vt:lpstr>
      <vt:lpstr>Banhammer Branch</vt:lpstr>
      <vt:lpstr>Banhammer Branch</vt:lpstr>
      <vt:lpstr>Banhammer Branch</vt:lpstr>
      <vt:lpstr>Banhammer Branch</vt:lpstr>
      <vt:lpstr>Banhammer Branch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TCPReplay, Rinse, Repeat</dc:title>
  <dc:creator>Matthew Domko</dc:creator>
  <cp:lastModifiedBy>Domko, Matthew</cp:lastModifiedBy>
  <cp:revision>34</cp:revision>
  <cp:lastPrinted>2015-09-11T18:34:05Z</cp:lastPrinted>
  <dcterms:created xsi:type="dcterms:W3CDTF">2017-01-30T21:55:32Z</dcterms:created>
  <dcterms:modified xsi:type="dcterms:W3CDTF">2017-09-15T10:23:00Z</dcterms:modified>
</cp:coreProperties>
</file>